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2"/>
  </p:notesMasterIdLst>
  <p:handoutMasterIdLst>
    <p:handoutMasterId r:id="rId23"/>
  </p:handoutMasterIdLst>
  <p:sldIdLst>
    <p:sldId id="257" r:id="rId5"/>
    <p:sldId id="389" r:id="rId6"/>
    <p:sldId id="317" r:id="rId7"/>
    <p:sldId id="392" r:id="rId8"/>
    <p:sldId id="270" r:id="rId9"/>
    <p:sldId id="393" r:id="rId10"/>
    <p:sldId id="394" r:id="rId11"/>
    <p:sldId id="396" r:id="rId12"/>
    <p:sldId id="397" r:id="rId13"/>
    <p:sldId id="395" r:id="rId14"/>
    <p:sldId id="399" r:id="rId15"/>
    <p:sldId id="400" r:id="rId16"/>
    <p:sldId id="404" r:id="rId17"/>
    <p:sldId id="403" r:id="rId18"/>
    <p:sldId id="401" r:id="rId19"/>
    <p:sldId id="398" r:id="rId20"/>
    <p:sldId id="3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23" autoAdjust="0"/>
  </p:normalViewPr>
  <p:slideViewPr>
    <p:cSldViewPr snapToGrid="0">
      <p:cViewPr varScale="1">
        <p:scale>
          <a:sx n="70" d="100"/>
          <a:sy n="70" d="100"/>
        </p:scale>
        <p:origin x="1123" y="43"/>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5/4/2023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l-GR" b="0" i="0" dirty="0">
              <a:solidFill>
                <a:srgbClr val="D4D4D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E7CCE34D-CFF1-4FFE-815B-D050E7ED2DFD}" type="slidenum">
              <a:rPr lang="en-US" smtClean="0"/>
              <a:t>4</a:t>
            </a:fld>
            <a:endParaRPr lang="en-US"/>
          </a:p>
        </p:txBody>
      </p:sp>
    </p:spTree>
    <p:extLst>
      <p:ext uri="{BB962C8B-B14F-4D97-AF65-F5344CB8AC3E}">
        <p14:creationId xmlns:p14="http://schemas.microsoft.com/office/powerpoint/2010/main" val="3772637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152719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effectLst/>
                <a:latin typeface="Times New Roman" panose="02020603050405020304" pitchFamily="18" charset="0"/>
              </a:rPr>
              <a:t>Η έγκριση για τα δυο τελευταία ήρθε μετά το Πάσχα, ενώ για το πρώτο είναι ελεύθερο αλλά δεν μπόρεσε να επιλέξω τα δεδομένα</a:t>
            </a:r>
            <a:r>
              <a:rPr lang="en-US" b="0" i="0" dirty="0">
                <a:effectLst/>
                <a:latin typeface="Times New Roman" panose="02020603050405020304" pitchFamily="18" charset="0"/>
              </a:rPr>
              <a:t>.</a:t>
            </a:r>
          </a:p>
          <a:p>
            <a:endParaRPr lang="en-US" dirty="0"/>
          </a:p>
          <a:p>
            <a:r>
              <a:rPr lang="el-GR" dirty="0" err="1"/>
              <a:t>Μεγαλος</a:t>
            </a:r>
            <a:r>
              <a:rPr lang="el-GR" dirty="0"/>
              <a:t> </a:t>
            </a:r>
            <a:r>
              <a:rPr lang="el-GR" dirty="0" err="1"/>
              <a:t>ογκος</a:t>
            </a:r>
            <a:endParaRPr lang="el-GR" dirty="0"/>
          </a:p>
          <a:p>
            <a:r>
              <a:rPr lang="en-US" dirty="0"/>
              <a:t>UCI -&gt; no use </a:t>
            </a:r>
            <a:r>
              <a:rPr lang="en-US" dirty="0" err="1"/>
              <a:t>collum</a:t>
            </a:r>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7</a:t>
            </a:fld>
            <a:endParaRPr lang="en-US"/>
          </a:p>
        </p:txBody>
      </p:sp>
    </p:spTree>
    <p:extLst>
      <p:ext uri="{BB962C8B-B14F-4D97-AF65-F5344CB8AC3E}">
        <p14:creationId xmlns:p14="http://schemas.microsoft.com/office/powerpoint/2010/main" val="3568255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9</a:t>
            </a:fld>
            <a:endParaRPr lang="en-US"/>
          </a:p>
        </p:txBody>
      </p:sp>
    </p:spTree>
    <p:extLst>
      <p:ext uri="{BB962C8B-B14F-4D97-AF65-F5344CB8AC3E}">
        <p14:creationId xmlns:p14="http://schemas.microsoft.com/office/powerpoint/2010/main" val="358015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FVNQHLCGSHLVEALYLVCGERGFFYTPK</a:t>
            </a:r>
            <a:r>
              <a:rPr lang="el-GR"/>
              <a:t> -&gt;</a:t>
            </a:r>
            <a:r>
              <a:rPr lang="en-US"/>
              <a:t> </a:t>
            </a:r>
            <a:r>
              <a:rPr lang="en-US" dirty="0"/>
              <a:t>Protein</a:t>
            </a:r>
          </a:p>
          <a:p>
            <a:r>
              <a:rPr lang="en-US" dirty="0"/>
              <a:t>CGCGAATTCGCG</a:t>
            </a:r>
            <a:r>
              <a:rPr lang="el-GR" dirty="0"/>
              <a:t> -&gt;</a:t>
            </a:r>
            <a:r>
              <a:rPr lang="en-US" dirty="0"/>
              <a:t> DNA</a:t>
            </a:r>
          </a:p>
        </p:txBody>
      </p:sp>
      <p:sp>
        <p:nvSpPr>
          <p:cNvPr id="4" name="Slide Number Placeholder 3"/>
          <p:cNvSpPr>
            <a:spLocks noGrp="1"/>
          </p:cNvSpPr>
          <p:nvPr>
            <p:ph type="sldNum" sz="quarter" idx="5"/>
          </p:nvPr>
        </p:nvSpPr>
        <p:spPr/>
        <p:txBody>
          <a:bodyPr/>
          <a:lstStyle/>
          <a:p>
            <a:fld id="{E7CCE34D-CFF1-4FFE-815B-D050E7ED2DFD}" type="slidenum">
              <a:rPr lang="en-US" smtClean="0"/>
              <a:t>15</a:t>
            </a:fld>
            <a:endParaRPr lang="en-US"/>
          </a:p>
        </p:txBody>
      </p:sp>
    </p:spTree>
    <p:extLst>
      <p:ext uri="{BB962C8B-B14F-4D97-AF65-F5344CB8AC3E}">
        <p14:creationId xmlns:p14="http://schemas.microsoft.com/office/powerpoint/2010/main" val="57471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0"/>
            <a:ext cx="3565524" cy="2517149"/>
          </a:xfrm>
        </p:spPr>
        <p:txBody>
          <a:bodyPr anchor="b" anchorCtr="0">
            <a:normAutofit fontScale="90000"/>
          </a:bodyPr>
          <a:lstStyle/>
          <a:p>
            <a:r>
              <a:rPr lang="el-GR" dirty="0"/>
              <a:t>ΠΡΟΓΡΑΜΜΑΤΙΣΤΙΚΗΣ ΕΡΓΑΣΙΑΣ 2022-23</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l-GR" dirty="0"/>
              <a:t>Παναγιώτης </a:t>
            </a:r>
            <a:r>
              <a:rPr lang="el-GR" dirty="0" err="1"/>
              <a:t>Τολούδης</a:t>
            </a:r>
            <a:endParaRPr lang="en-US" dirty="0"/>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oup 2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2" name="Freeform: Shape 2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7" name="Rectangle 2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C8AC510-C4A9-6DBA-7219-298163A14BFB}"/>
              </a:ext>
            </a:extLst>
          </p:cNvPr>
          <p:cNvSpPr>
            <a:spLocks noGrp="1"/>
          </p:cNvSpPr>
          <p:nvPr>
            <p:ph type="ctrTitle"/>
          </p:nvPr>
        </p:nvSpPr>
        <p:spPr>
          <a:xfrm>
            <a:off x="1487488" y="549275"/>
            <a:ext cx="5437187" cy="2010949"/>
          </a:xfrm>
        </p:spPr>
        <p:txBody>
          <a:bodyPr vert="horz" wrap="square" lIns="0" tIns="0" rIns="0" bIns="0" rtlCol="0" anchor="b" anchorCtr="0">
            <a:normAutofit/>
          </a:bodyPr>
          <a:lstStyle/>
          <a:p>
            <a:pPr>
              <a:lnSpc>
                <a:spcPct val="100000"/>
              </a:lnSpc>
            </a:pPr>
            <a:r>
              <a:rPr lang="en-US" b="0" i="0" dirty="0">
                <a:effectLst/>
                <a:latin typeface="Times New Roman" panose="02020603050405020304" pitchFamily="18" charset="0"/>
              </a:rPr>
              <a:t>T</a:t>
            </a:r>
            <a:r>
              <a:rPr lang="el-GR" b="0" i="0" dirty="0" err="1">
                <a:effectLst/>
                <a:latin typeface="Times New Roman" panose="02020603050405020304" pitchFamily="18" charset="0"/>
              </a:rPr>
              <a:t>ρέξιμο</a:t>
            </a:r>
            <a:r>
              <a:rPr lang="el-GR" b="0" i="0" dirty="0">
                <a:effectLst/>
                <a:latin typeface="Times New Roman" panose="02020603050405020304" pitchFamily="18" charset="0"/>
              </a:rPr>
              <a:t> του κώδικα.</a:t>
            </a:r>
            <a:endParaRPr lang="en-US" dirty="0"/>
          </a:p>
        </p:txBody>
      </p:sp>
      <p:sp>
        <p:nvSpPr>
          <p:cNvPr id="9" name="Subtitle 8">
            <a:extLst>
              <a:ext uri="{FF2B5EF4-FFF2-40B4-BE49-F238E27FC236}">
                <a16:creationId xmlns:a16="http://schemas.microsoft.com/office/drawing/2014/main" id="{2EC35AED-2552-96A7-63C3-95FA399F6998}"/>
              </a:ext>
            </a:extLst>
          </p:cNvPr>
          <p:cNvSpPr>
            <a:spLocks noGrp="1"/>
          </p:cNvSpPr>
          <p:nvPr>
            <p:ph type="subTitle" idx="1"/>
          </p:nvPr>
        </p:nvSpPr>
        <p:spPr>
          <a:xfrm>
            <a:off x="1487488" y="3091360"/>
            <a:ext cx="5437187" cy="2906096"/>
          </a:xfrm>
        </p:spPr>
        <p:txBody>
          <a:bodyPr vert="horz" wrap="square" lIns="0" tIns="0" rIns="0" bIns="0" rtlCol="0">
            <a:normAutofit fontScale="25000" lnSpcReduction="20000"/>
          </a:bodyPr>
          <a:lstStyle/>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Κατεβάζουμε</a:t>
            </a:r>
            <a:r>
              <a:rPr lang="en-US" sz="4500" dirty="0">
                <a:solidFill>
                  <a:srgbClr val="D4D4D4"/>
                </a:solidFill>
                <a:latin typeface="Times New Roman" panose="02020603050405020304" pitchFamily="18" charset="0"/>
              </a:rPr>
              <a:t> </a:t>
            </a:r>
            <a:r>
              <a:rPr lang="el-GR" sz="4500" dirty="0">
                <a:solidFill>
                  <a:srgbClr val="D4D4D4"/>
                </a:solidFill>
                <a:latin typeface="Times New Roman" panose="02020603050405020304" pitchFamily="18" charset="0"/>
              </a:rPr>
              <a:t>και</a:t>
            </a:r>
            <a:r>
              <a:rPr lang="en-US" sz="4500" dirty="0">
                <a:solidFill>
                  <a:srgbClr val="D4D4D4"/>
                </a:solidFill>
                <a:latin typeface="Times New Roman" panose="02020603050405020304" pitchFamily="18" charset="0"/>
              </a:rPr>
              <a:t> </a:t>
            </a:r>
            <a:r>
              <a:rPr lang="el-GR" sz="4500" dirty="0">
                <a:solidFill>
                  <a:srgbClr val="D4D4D4"/>
                </a:solidFill>
                <a:latin typeface="Times New Roman" panose="02020603050405020304" pitchFamily="18" charset="0"/>
              </a:rPr>
              <a:t>εγκαθιστούμε</a:t>
            </a:r>
            <a:r>
              <a:rPr lang="en-US" sz="4500" dirty="0">
                <a:solidFill>
                  <a:srgbClr val="D4D4D4"/>
                </a:solidFill>
                <a:latin typeface="Times New Roman" panose="02020603050405020304" pitchFamily="18" charset="0"/>
              </a:rPr>
              <a:t> </a:t>
            </a:r>
            <a:r>
              <a:rPr lang="el-GR" sz="4500" dirty="0">
                <a:solidFill>
                  <a:srgbClr val="D4D4D4"/>
                </a:solidFill>
                <a:latin typeface="Times New Roman" panose="02020603050405020304" pitchFamily="18" charset="0"/>
              </a:rPr>
              <a:t>το</a:t>
            </a:r>
            <a:r>
              <a:rPr lang="en-US" sz="4500" dirty="0">
                <a:solidFill>
                  <a:srgbClr val="D4D4D4"/>
                </a:solidFill>
                <a:latin typeface="Times New Roman" panose="02020603050405020304" pitchFamily="18" charset="0"/>
              </a:rPr>
              <a:t> </a:t>
            </a:r>
            <a:r>
              <a:rPr lang="el-GR" sz="4500" dirty="0">
                <a:solidFill>
                  <a:srgbClr val="D4D4D4"/>
                </a:solidFill>
                <a:latin typeface="Times New Roman" panose="02020603050405020304" pitchFamily="18" charset="0"/>
              </a:rPr>
              <a:t>node.js</a:t>
            </a:r>
            <a:endParaRPr lang="en-US" sz="4500" dirty="0">
              <a:solidFill>
                <a:srgbClr val="D4D4D4"/>
              </a:solidFill>
              <a:latin typeface="Times New Roman" panose="02020603050405020304" pitchFamily="18" charset="0"/>
            </a:endParaRPr>
          </a:p>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Στο τερματικό πάμε στο φάκελο του </a:t>
            </a:r>
            <a:r>
              <a:rPr lang="el-GR" sz="4500" dirty="0" err="1">
                <a:solidFill>
                  <a:srgbClr val="D4D4D4"/>
                </a:solidFill>
                <a:latin typeface="Times New Roman" panose="02020603050405020304" pitchFamily="18" charset="0"/>
              </a:rPr>
              <a:t>project</a:t>
            </a:r>
            <a:r>
              <a:rPr lang="el-GR" sz="4500" dirty="0">
                <a:solidFill>
                  <a:srgbClr val="D4D4D4"/>
                </a:solidFill>
                <a:latin typeface="Times New Roman" panose="02020603050405020304" pitchFamily="18" charset="0"/>
              </a:rPr>
              <a:t>.</a:t>
            </a:r>
            <a:endParaRPr lang="en-US" sz="4500" dirty="0">
              <a:solidFill>
                <a:srgbClr val="D4D4D4"/>
              </a:solidFill>
              <a:latin typeface="Times New Roman" panose="02020603050405020304" pitchFamily="18" charset="0"/>
            </a:endParaRPr>
          </a:p>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Αλλάζουμε ή δημιουργούμε στον φάκελο </a:t>
            </a:r>
            <a:r>
              <a:rPr lang="el-GR" sz="4500" dirty="0" err="1">
                <a:solidFill>
                  <a:srgbClr val="D4D4D4"/>
                </a:solidFill>
                <a:latin typeface="Times New Roman" panose="02020603050405020304" pitchFamily="18" charset="0"/>
              </a:rPr>
              <a:t>library</a:t>
            </a:r>
            <a:r>
              <a:rPr lang="el-GR" sz="4500" dirty="0">
                <a:solidFill>
                  <a:srgbClr val="D4D4D4"/>
                </a:solidFill>
                <a:latin typeface="Times New Roman" panose="02020603050405020304" pitchFamily="18" charset="0"/>
              </a:rPr>
              <a:t> το αρχείο με όνομα </a:t>
            </a:r>
            <a:r>
              <a:rPr lang="el-GR" sz="4500" dirty="0" err="1">
                <a:solidFill>
                  <a:srgbClr val="D4D4D4"/>
                </a:solidFill>
                <a:latin typeface="Times New Roman" panose="02020603050405020304" pitchFamily="18" charset="0"/>
              </a:rPr>
              <a:t>login.env</a:t>
            </a:r>
            <a:r>
              <a:rPr lang="el-GR" sz="4500" dirty="0">
                <a:solidFill>
                  <a:srgbClr val="D4D4D4"/>
                </a:solidFill>
                <a:latin typeface="Times New Roman" panose="02020603050405020304" pitchFamily="18" charset="0"/>
              </a:rPr>
              <a:t>. Το</a:t>
            </a:r>
            <a:r>
              <a:rPr lang="en-US" sz="4500" dirty="0">
                <a:solidFill>
                  <a:srgbClr val="D4D4D4"/>
                </a:solidFill>
                <a:latin typeface="Times New Roman" panose="02020603050405020304" pitchFamily="18" charset="0"/>
              </a:rPr>
              <a:t> </a:t>
            </a:r>
            <a:r>
              <a:rPr lang="el-GR" sz="4500" dirty="0">
                <a:solidFill>
                  <a:srgbClr val="D4D4D4"/>
                </a:solidFill>
                <a:latin typeface="Times New Roman" panose="02020603050405020304" pitchFamily="18" charset="0"/>
              </a:rPr>
              <a:t>οποίο αποθηκεύει όλα τα </a:t>
            </a:r>
            <a:r>
              <a:rPr lang="el-GR" sz="4500" dirty="0" err="1">
                <a:solidFill>
                  <a:srgbClr val="D4D4D4"/>
                </a:solidFill>
                <a:latin typeface="Times New Roman" panose="02020603050405020304" pitchFamily="18" charset="0"/>
              </a:rPr>
              <a:t>login</a:t>
            </a:r>
            <a:r>
              <a:rPr lang="el-GR" sz="4500" dirty="0">
                <a:solidFill>
                  <a:srgbClr val="D4D4D4"/>
                </a:solidFill>
                <a:latin typeface="Times New Roman" panose="02020603050405020304" pitchFamily="18" charset="0"/>
              </a:rPr>
              <a:t> </a:t>
            </a:r>
            <a:r>
              <a:rPr lang="el-GR" sz="4500" dirty="0" err="1">
                <a:solidFill>
                  <a:srgbClr val="D4D4D4"/>
                </a:solidFill>
                <a:latin typeface="Times New Roman" panose="02020603050405020304" pitchFamily="18" charset="0"/>
              </a:rPr>
              <a:t>link</a:t>
            </a:r>
            <a:r>
              <a:rPr lang="el-GR" sz="4500" dirty="0">
                <a:solidFill>
                  <a:srgbClr val="D4D4D4"/>
                </a:solidFill>
                <a:latin typeface="Times New Roman" panose="02020603050405020304" pitchFamily="18" charset="0"/>
              </a:rPr>
              <a:t> για την </a:t>
            </a:r>
            <a:r>
              <a:rPr lang="el-GR" sz="4500" dirty="0" err="1">
                <a:solidFill>
                  <a:srgbClr val="D4D4D4"/>
                </a:solidFill>
                <a:latin typeface="Times New Roman" panose="02020603050405020304" pitchFamily="18" charset="0"/>
              </a:rPr>
              <a:t>MongoDB</a:t>
            </a:r>
            <a:r>
              <a:rPr lang="el-GR" sz="4500" dirty="0">
                <a:solidFill>
                  <a:srgbClr val="D4D4D4"/>
                </a:solidFill>
                <a:latin typeface="Times New Roman" panose="02020603050405020304" pitchFamily="18" charset="0"/>
              </a:rPr>
              <a:t>.</a:t>
            </a:r>
            <a:endParaRPr lang="en-US" sz="4500" dirty="0">
              <a:solidFill>
                <a:srgbClr val="D4D4D4"/>
              </a:solidFill>
              <a:latin typeface="Times New Roman" panose="02020603050405020304" pitchFamily="18" charset="0"/>
            </a:endParaRPr>
          </a:p>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Εγκαθιστούμε τις βιβλιοθήκες με την εντολή </a:t>
            </a:r>
            <a:r>
              <a:rPr lang="el-GR" sz="4500" dirty="0" err="1">
                <a:solidFill>
                  <a:srgbClr val="D4D4D4"/>
                </a:solidFill>
                <a:latin typeface="Times New Roman" panose="02020603050405020304" pitchFamily="18" charset="0"/>
              </a:rPr>
              <a:t>npm</a:t>
            </a:r>
            <a:r>
              <a:rPr lang="el-GR" sz="4500" dirty="0">
                <a:solidFill>
                  <a:srgbClr val="D4D4D4"/>
                </a:solidFill>
                <a:latin typeface="Times New Roman" panose="02020603050405020304" pitchFamily="18" charset="0"/>
              </a:rPr>
              <a:t> </a:t>
            </a:r>
            <a:r>
              <a:rPr lang="el-GR" sz="4500" dirty="0" err="1">
                <a:solidFill>
                  <a:srgbClr val="D4D4D4"/>
                </a:solidFill>
                <a:latin typeface="Times New Roman" panose="02020603050405020304" pitchFamily="18" charset="0"/>
              </a:rPr>
              <a:t>install</a:t>
            </a:r>
            <a:r>
              <a:rPr lang="el-GR" sz="4500" dirty="0">
                <a:solidFill>
                  <a:srgbClr val="D4D4D4"/>
                </a:solidFill>
                <a:latin typeface="Times New Roman" panose="02020603050405020304" pitchFamily="18" charset="0"/>
              </a:rPr>
              <a:t> </a:t>
            </a:r>
            <a:r>
              <a:rPr lang="el-GR" sz="4500" dirty="0" err="1">
                <a:solidFill>
                  <a:srgbClr val="D4D4D4"/>
                </a:solidFill>
                <a:latin typeface="Times New Roman" panose="02020603050405020304" pitchFamily="18" charset="0"/>
              </a:rPr>
              <a:t>package.json</a:t>
            </a:r>
            <a:endParaRPr lang="en-US" sz="4500" dirty="0">
              <a:solidFill>
                <a:srgbClr val="D4D4D4"/>
              </a:solidFill>
              <a:latin typeface="Times New Roman" panose="02020603050405020304" pitchFamily="18" charset="0"/>
            </a:endParaRPr>
          </a:p>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Κάνουμε </a:t>
            </a:r>
            <a:r>
              <a:rPr lang="el-GR" sz="4500" dirty="0" err="1">
                <a:solidFill>
                  <a:srgbClr val="D4D4D4"/>
                </a:solidFill>
                <a:latin typeface="Times New Roman" panose="02020603050405020304" pitchFamily="18" charset="0"/>
              </a:rPr>
              <a:t>compile</a:t>
            </a:r>
            <a:r>
              <a:rPr lang="el-GR" sz="4500" dirty="0">
                <a:solidFill>
                  <a:srgbClr val="D4D4D4"/>
                </a:solidFill>
                <a:latin typeface="Times New Roman" panose="02020603050405020304" pitchFamily="18" charset="0"/>
              </a:rPr>
              <a:t> με την εντολή </a:t>
            </a:r>
            <a:r>
              <a:rPr lang="el-GR" sz="4500" dirty="0" err="1">
                <a:solidFill>
                  <a:srgbClr val="D4D4D4"/>
                </a:solidFill>
                <a:latin typeface="Times New Roman" panose="02020603050405020304" pitchFamily="18" charset="0"/>
              </a:rPr>
              <a:t>tsc</a:t>
            </a:r>
            <a:r>
              <a:rPr lang="el-GR" sz="4500" dirty="0">
                <a:solidFill>
                  <a:srgbClr val="D4D4D4"/>
                </a:solidFill>
                <a:latin typeface="Times New Roman" panose="02020603050405020304" pitchFamily="18" charset="0"/>
              </a:rPr>
              <a:t> &lt;όνομα&gt;.</a:t>
            </a:r>
            <a:r>
              <a:rPr lang="el-GR" sz="4500" dirty="0" err="1">
                <a:solidFill>
                  <a:srgbClr val="D4D4D4"/>
                </a:solidFill>
                <a:latin typeface="Times New Roman" panose="02020603050405020304" pitchFamily="18" charset="0"/>
              </a:rPr>
              <a:t>ts</a:t>
            </a:r>
            <a:endParaRPr lang="en-US" sz="4500" dirty="0">
              <a:solidFill>
                <a:srgbClr val="D4D4D4"/>
              </a:solidFill>
              <a:latin typeface="Times New Roman" panose="02020603050405020304" pitchFamily="18" charset="0"/>
            </a:endParaRPr>
          </a:p>
          <a:p>
            <a:pPr marL="685800" indent="-685800">
              <a:lnSpc>
                <a:spcPct val="130000"/>
              </a:lnSpc>
              <a:buFont typeface="Arial" panose="020B0604020202020204" pitchFamily="34" charset="0"/>
              <a:buChar char="•"/>
            </a:pPr>
            <a:r>
              <a:rPr lang="el-GR" sz="4500" dirty="0">
                <a:solidFill>
                  <a:srgbClr val="D4D4D4"/>
                </a:solidFill>
                <a:latin typeface="Times New Roman" panose="02020603050405020304" pitchFamily="18" charset="0"/>
              </a:rPr>
              <a:t>Για το τρέξιμο γράφουμε την εντολή </a:t>
            </a:r>
            <a:r>
              <a:rPr lang="el-GR" sz="4500" dirty="0" err="1">
                <a:solidFill>
                  <a:srgbClr val="D4D4D4"/>
                </a:solidFill>
                <a:latin typeface="Times New Roman" panose="02020603050405020304" pitchFamily="18" charset="0"/>
              </a:rPr>
              <a:t>node</a:t>
            </a:r>
            <a:r>
              <a:rPr lang="el-GR" sz="4500" dirty="0">
                <a:solidFill>
                  <a:srgbClr val="D4D4D4"/>
                </a:solidFill>
                <a:latin typeface="Times New Roman" panose="02020603050405020304" pitchFamily="18" charset="0"/>
              </a:rPr>
              <a:t> &lt;όνομα&gt;.</a:t>
            </a:r>
            <a:r>
              <a:rPr lang="el-GR" sz="4500" dirty="0" err="1">
                <a:solidFill>
                  <a:srgbClr val="D4D4D4"/>
                </a:solidFill>
                <a:latin typeface="Times New Roman" panose="02020603050405020304" pitchFamily="18" charset="0"/>
              </a:rPr>
              <a:t>js</a:t>
            </a:r>
            <a:r>
              <a:rPr lang="el-GR" sz="4500" dirty="0">
                <a:solidFill>
                  <a:srgbClr val="D4D4D4"/>
                </a:solidFill>
                <a:latin typeface="Times New Roman" panose="02020603050405020304" pitchFamily="18" charset="0"/>
              </a:rPr>
              <a:t> ορίσματα.</a:t>
            </a:r>
          </a:p>
        </p:txBody>
      </p:sp>
      <p:sp>
        <p:nvSpPr>
          <p:cNvPr id="29" name="Freeform: Shape 28">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1" name="Group 30">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32" name="Freeform: Shape 31">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5" name="Group 34">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36"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10</a:t>
            </a:fld>
            <a:endParaRPr lang="en-US">
              <a:solidFill>
                <a:schemeClr val="tx1">
                  <a:alpha val="80000"/>
                </a:schemeClr>
              </a:solidFill>
            </a:endParaRPr>
          </a:p>
        </p:txBody>
      </p:sp>
    </p:spTree>
    <p:extLst>
      <p:ext uri="{BB962C8B-B14F-4D97-AF65-F5344CB8AC3E}">
        <p14:creationId xmlns:p14="http://schemas.microsoft.com/office/powerpoint/2010/main" val="119817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3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C8AC510-C4A9-6DBA-7219-298163A14BFB}"/>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r>
              <a:rPr lang="en-US" sz="4800" kern="1200" dirty="0">
                <a:solidFill>
                  <a:schemeClr val="tx1"/>
                </a:solidFill>
                <a:latin typeface="+mj-lt"/>
                <a:ea typeface="+mj-ea"/>
                <a:cs typeface="+mj-cs"/>
              </a:rPr>
              <a:t>Παρουσίαση ερωτημάτων.</a:t>
            </a:r>
          </a:p>
        </p:txBody>
      </p:sp>
      <p:sp>
        <p:nvSpPr>
          <p:cNvPr id="28" name="Text Placeholder 27">
            <a:extLst>
              <a:ext uri="{FF2B5EF4-FFF2-40B4-BE49-F238E27FC236}">
                <a16:creationId xmlns:a16="http://schemas.microsoft.com/office/drawing/2014/main" id="{A2649077-38D1-96D1-B258-11449F376012}"/>
              </a:ext>
            </a:extLst>
          </p:cNvPr>
          <p:cNvSpPr>
            <a:spLocks noGrp="1"/>
          </p:cNvSpPr>
          <p:nvPr>
            <p:ph type="body" sz="half" idx="2"/>
          </p:nvPr>
        </p:nvSpPr>
        <p:spPr>
          <a:xfrm>
            <a:off x="550863" y="2678400"/>
            <a:ext cx="3565525" cy="3414425"/>
          </a:xfrm>
        </p:spPr>
        <p:txBody>
          <a:bodyPr vert="horz" wrap="square" lIns="0" tIns="0" rIns="0" bIns="0" rtlCol="0" anchor="t">
            <a:normAutofit/>
          </a:bodyPr>
          <a:lstStyle/>
          <a:p>
            <a:r>
              <a:rPr lang="en-US" dirty="0">
                <a:solidFill>
                  <a:srgbClr val="CE9178"/>
                </a:solidFill>
                <a:latin typeface="Consolas" panose="020B0609020204030204" pitchFamily="49" charset="0"/>
              </a:rPr>
              <a:t>I</a:t>
            </a:r>
            <a:r>
              <a:rPr lang="en-US" b="0" dirty="0">
                <a:solidFill>
                  <a:srgbClr val="CE9178"/>
                </a:solidFill>
                <a:effectLst/>
                <a:latin typeface="Consolas" panose="020B0609020204030204" pitchFamily="49" charset="0"/>
              </a:rPr>
              <a:t>nsert</a:t>
            </a:r>
            <a:endParaRPr lang="en-US" b="0" dirty="0">
              <a:solidFill>
                <a:srgbClr val="D4D4D4"/>
              </a:solidFill>
              <a:effectLst/>
              <a:latin typeface="Consolas" panose="020B0609020204030204" pitchFamily="49" charset="0"/>
            </a:endParaRPr>
          </a:p>
          <a:p>
            <a:r>
              <a:rPr lang="en-US" dirty="0">
                <a:solidFill>
                  <a:srgbClr val="DCDCAA"/>
                </a:solidFill>
                <a:latin typeface="Consolas" panose="020B0609020204030204" pitchFamily="49" charset="0"/>
              </a:rPr>
              <a:t>O</a:t>
            </a:r>
            <a:r>
              <a:rPr lang="en-US" b="0" dirty="0">
                <a:solidFill>
                  <a:srgbClr val="DCDCAA"/>
                </a:solidFill>
                <a:effectLst/>
                <a:latin typeface="Consolas" panose="020B0609020204030204" pitchFamily="49" charset="0"/>
              </a:rPr>
              <a:t>ption </a:t>
            </a:r>
            <a:r>
              <a:rPr lang="en-US" b="0" dirty="0">
                <a:solidFill>
                  <a:srgbClr val="CE9178"/>
                </a:solidFill>
                <a:effectLst/>
                <a:latin typeface="Consolas" panose="020B0609020204030204" pitchFamily="49" charset="0"/>
              </a:rPr>
              <a:t>-u, --User &lt;User&gt;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n-US" dirty="0">
                <a:solidFill>
                  <a:srgbClr val="D4D4D4"/>
                </a:solidFill>
                <a:latin typeface="Consolas" panose="020B0609020204030204" pitchFamily="49" charset="0"/>
              </a:rPr>
              <a:t> </a:t>
            </a:r>
            <a:r>
              <a:rPr lang="en-US" b="0" dirty="0">
                <a:solidFill>
                  <a:srgbClr val="CE9178"/>
                </a:solidFill>
                <a:effectLst/>
                <a:latin typeface="Consolas" panose="020B0609020204030204" pitchFamily="49" charset="0"/>
              </a:rPr>
              <a:t>-n, --Name &lt;Name of Database&gt;</a:t>
            </a:r>
            <a:endParaRPr lang="en-US" dirty="0">
              <a:solidFill>
                <a:srgbClr val="D4D4D4"/>
              </a:solidFill>
              <a:latin typeface="Consolas" panose="020B0609020204030204" pitchFamily="49" charset="0"/>
            </a:endParaRPr>
          </a:p>
          <a:p>
            <a:r>
              <a:rPr lang="el-GR" dirty="0">
                <a:solidFill>
                  <a:srgbClr val="D4D4D4"/>
                </a:solidFill>
                <a:latin typeface="Consolas" panose="020B0609020204030204" pitchFamily="49" charset="0"/>
              </a:rPr>
              <a:t>Θα εμφανιστούν «ερώτησης» ανάλογα με την βάση που επιλέγουμε.</a:t>
            </a:r>
            <a:endParaRPr lang="en-US" b="0" dirty="0">
              <a:solidFill>
                <a:srgbClr val="D4D4D4"/>
              </a:solidFill>
              <a:effectLst/>
              <a:latin typeface="Consolas" panose="020B0609020204030204" pitchFamily="49" charset="0"/>
            </a:endParaRPr>
          </a:p>
          <a:p>
            <a:pPr indent="-228600">
              <a:buFont typeface="Arial" panose="020B0604020202020204" pitchFamily="34" charset="0"/>
              <a:buChar char="•"/>
            </a:pPr>
            <a:endParaRPr lang="en-US" dirty="0"/>
          </a:p>
        </p:txBody>
      </p:sp>
      <p:pic>
        <p:nvPicPr>
          <p:cNvPr id="34" name="Content Placeholder 33" descr="Text&#10;&#10;Description automatically generated">
            <a:extLst>
              <a:ext uri="{FF2B5EF4-FFF2-40B4-BE49-F238E27FC236}">
                <a16:creationId xmlns:a16="http://schemas.microsoft.com/office/drawing/2014/main" id="{16086500-1DA3-42CF-F06D-79886414E5A9}"/>
              </a:ext>
            </a:extLst>
          </p:cNvPr>
          <p:cNvPicPr>
            <a:picLocks noGrp="1" noChangeAspect="1"/>
          </p:cNvPicPr>
          <p:nvPr>
            <p:ph idx="1"/>
          </p:nvPr>
        </p:nvPicPr>
        <p:blipFill rotWithShape="1">
          <a:blip r:embed="rId2"/>
          <a:srcRect t="4358" r="1" b="24460"/>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11</a:t>
            </a:fld>
            <a:endParaRPr lang="en-US">
              <a:solidFill>
                <a:schemeClr val="tx1">
                  <a:alpha val="80000"/>
                </a:schemeClr>
              </a:solidFill>
            </a:endParaRPr>
          </a:p>
        </p:txBody>
      </p:sp>
    </p:spTree>
    <p:extLst>
      <p:ext uri="{BB962C8B-B14F-4D97-AF65-F5344CB8AC3E}">
        <p14:creationId xmlns:p14="http://schemas.microsoft.com/office/powerpoint/2010/main" val="313817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3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7">
            <a:extLst>
              <a:ext uri="{FF2B5EF4-FFF2-40B4-BE49-F238E27FC236}">
                <a16:creationId xmlns:a16="http://schemas.microsoft.com/office/drawing/2014/main" id="{A2649077-38D1-96D1-B258-11449F376012}"/>
              </a:ext>
            </a:extLst>
          </p:cNvPr>
          <p:cNvSpPr>
            <a:spLocks noGrp="1"/>
          </p:cNvSpPr>
          <p:nvPr>
            <p:ph type="body" sz="half" idx="2"/>
          </p:nvPr>
        </p:nvSpPr>
        <p:spPr>
          <a:xfrm>
            <a:off x="550862" y="1231227"/>
            <a:ext cx="3565525" cy="3414425"/>
          </a:xfrm>
        </p:spPr>
        <p:txBody>
          <a:bodyPr vert="horz" wrap="square" lIns="0" tIns="0" rIns="0" bIns="0" rtlCol="0" anchor="t">
            <a:normAutofit/>
          </a:bodyPr>
          <a:lstStyle/>
          <a:p>
            <a:r>
              <a:rPr lang="en-US" dirty="0">
                <a:solidFill>
                  <a:srgbClr val="CE9178"/>
                </a:solidFill>
                <a:latin typeface="Consolas" panose="020B0609020204030204" pitchFamily="49" charset="0"/>
              </a:rPr>
              <a:t>R</a:t>
            </a:r>
            <a:r>
              <a:rPr lang="en-US" b="0" dirty="0">
                <a:solidFill>
                  <a:srgbClr val="CE9178"/>
                </a:solidFill>
                <a:effectLst/>
                <a:latin typeface="Consolas" panose="020B0609020204030204" pitchFamily="49" charset="0"/>
              </a:rPr>
              <a:t>emove</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Description:</a:t>
            </a:r>
            <a:r>
              <a:rPr lang="en-US" dirty="0">
                <a:solidFill>
                  <a:srgbClr val="DCDCAA"/>
                </a:solidFill>
                <a:latin typeface="Consolas" panose="020B0609020204030204" pitchFamily="49" charset="0"/>
              </a:rPr>
              <a:t> </a:t>
            </a:r>
            <a:r>
              <a:rPr lang="en-US" b="0" dirty="0">
                <a:solidFill>
                  <a:srgbClr val="CE9178"/>
                </a:solidFill>
                <a:effectLst/>
                <a:latin typeface="Consolas" panose="020B0609020204030204" pitchFamily="49" charset="0"/>
              </a:rPr>
              <a:t>Remove from a database</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 </a:t>
            </a:r>
            <a:r>
              <a:rPr lang="en-US" b="0" dirty="0">
                <a:solidFill>
                  <a:srgbClr val="CE9178"/>
                </a:solidFill>
                <a:effectLst/>
                <a:latin typeface="Consolas" panose="020B0609020204030204" pitchFamily="49" charset="0"/>
              </a:rPr>
              <a:t>-u, --User &lt;User&gt;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 </a:t>
            </a:r>
            <a:r>
              <a:rPr lang="en-US" b="0" dirty="0">
                <a:solidFill>
                  <a:srgbClr val="CE9178"/>
                </a:solidFill>
                <a:effectLst/>
                <a:latin typeface="Consolas" panose="020B0609020204030204" pitchFamily="49" charset="0"/>
              </a:rPr>
              <a:t>-n, --Name &lt;Name of Database&gt;’</a:t>
            </a:r>
            <a:endParaRPr lang="en-US" b="0" dirty="0">
              <a:solidFill>
                <a:srgbClr val="D4D4D4"/>
              </a:solidFill>
              <a:effectLst/>
              <a:latin typeface="Consolas" panose="020B0609020204030204" pitchFamily="49" charset="0"/>
            </a:endParaRPr>
          </a:p>
          <a:p>
            <a:r>
              <a:rPr lang="en-US" dirty="0">
                <a:solidFill>
                  <a:srgbClr val="DCDCAA"/>
                </a:solidFill>
                <a:latin typeface="Consolas" panose="020B0609020204030204" pitchFamily="49" charset="0"/>
              </a:rPr>
              <a:t>O</a:t>
            </a:r>
            <a:r>
              <a:rPr lang="en-US" b="0" dirty="0">
                <a:solidFill>
                  <a:srgbClr val="DCDCAA"/>
                </a:solidFill>
                <a:effectLst/>
                <a:latin typeface="Consolas" panose="020B0609020204030204" pitchFamily="49" charset="0"/>
              </a:rPr>
              <a:t>ption</a:t>
            </a:r>
            <a:r>
              <a:rPr lang="en-US" dirty="0">
                <a:solidFill>
                  <a:srgbClr val="D4D4D4"/>
                </a:solidFill>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 --Id &lt;Id of the drug&gt;</a:t>
            </a:r>
            <a:endParaRPr lang="en-US" b="0" dirty="0">
              <a:solidFill>
                <a:srgbClr val="D4D4D4"/>
              </a:solidFill>
              <a:effectLst/>
              <a:latin typeface="Consolas" panose="020B0609020204030204" pitchFamily="49" charset="0"/>
            </a:endParaRPr>
          </a:p>
          <a:p>
            <a:pPr indent="-228600">
              <a:buFont typeface="Arial" panose="020B0604020202020204" pitchFamily="34" charset="0"/>
              <a:buChar char="•"/>
            </a:pPr>
            <a:endParaRPr lang="en-US" dirty="0"/>
          </a:p>
        </p:txBody>
      </p:sp>
      <p:pic>
        <p:nvPicPr>
          <p:cNvPr id="34" name="Content Placeholder 33">
            <a:extLst>
              <a:ext uri="{FF2B5EF4-FFF2-40B4-BE49-F238E27FC236}">
                <a16:creationId xmlns:a16="http://schemas.microsoft.com/office/drawing/2014/main" id="{16086500-1DA3-42CF-F06D-79886414E5A9}"/>
              </a:ext>
            </a:extLst>
          </p:cNvPr>
          <p:cNvPicPr>
            <a:picLocks noGrp="1" noChangeAspect="1"/>
          </p:cNvPicPr>
          <p:nvPr>
            <p:ph idx="1"/>
          </p:nvPr>
        </p:nvPicPr>
        <p:blipFill rotWithShape="1">
          <a:blip r:embed="rId2"/>
          <a:srcRect t="3458" b="62878"/>
          <a:stretch/>
        </p:blipFill>
        <p:spPr>
          <a:xfrm>
            <a:off x="4807060" y="1319917"/>
            <a:ext cx="6897687" cy="2727297"/>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327844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3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7">
            <a:extLst>
              <a:ext uri="{FF2B5EF4-FFF2-40B4-BE49-F238E27FC236}">
                <a16:creationId xmlns:a16="http://schemas.microsoft.com/office/drawing/2014/main" id="{A2649077-38D1-96D1-B258-11449F376012}"/>
              </a:ext>
            </a:extLst>
          </p:cNvPr>
          <p:cNvSpPr>
            <a:spLocks noGrp="1"/>
          </p:cNvSpPr>
          <p:nvPr>
            <p:ph type="body" sz="half" idx="2"/>
          </p:nvPr>
        </p:nvSpPr>
        <p:spPr>
          <a:xfrm>
            <a:off x="627064" y="1483795"/>
            <a:ext cx="3565525" cy="3414425"/>
          </a:xfrm>
        </p:spPr>
        <p:txBody>
          <a:bodyPr vert="horz" wrap="square" lIns="0" tIns="0" rIns="0" bIns="0" rtlCol="0" anchor="t">
            <a:normAutofit fontScale="92500" lnSpcReduction="10000"/>
          </a:bodyPr>
          <a:lstStyle/>
          <a:p>
            <a:r>
              <a:rPr lang="en-US" b="0" dirty="0" err="1">
                <a:solidFill>
                  <a:srgbClr val="CE9178"/>
                </a:solidFill>
                <a:effectLst/>
                <a:latin typeface="Consolas" panose="020B0609020204030204" pitchFamily="49" charset="0"/>
              </a:rPr>
              <a:t>DrugAlternative</a:t>
            </a:r>
            <a:endParaRPr lang="en-US" b="0" dirty="0">
              <a:solidFill>
                <a:srgbClr val="CE9178"/>
              </a:solidFill>
              <a:effectLst/>
              <a:latin typeface="Consolas" panose="020B0609020204030204" pitchFamily="49" charset="0"/>
            </a:endParaRPr>
          </a:p>
          <a:p>
            <a:r>
              <a:rPr lang="en-US" b="0" dirty="0">
                <a:solidFill>
                  <a:srgbClr val="DCDCAA"/>
                </a:solidFill>
                <a:effectLst/>
                <a:latin typeface="Consolas" panose="020B0609020204030204" pitchFamily="49" charset="0"/>
              </a:rPr>
              <a:t>Description: </a:t>
            </a:r>
            <a:r>
              <a:rPr lang="en-US" b="0" dirty="0">
                <a:solidFill>
                  <a:srgbClr val="CE9178"/>
                </a:solidFill>
                <a:effectLst/>
                <a:latin typeface="Consolas" panose="020B0609020204030204" pitchFamily="49" charset="0"/>
              </a:rPr>
              <a:t>Find the condition of a drug and return the names of the drugs that have the same condition</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n-US" dirty="0">
                <a:solidFill>
                  <a:srgbClr val="D4D4D4"/>
                </a:solidFill>
                <a:latin typeface="Consolas" panose="020B0609020204030204" pitchFamily="49" charset="0"/>
              </a:rPr>
              <a:t> </a:t>
            </a:r>
            <a:r>
              <a:rPr lang="en-US" b="0" dirty="0">
                <a:solidFill>
                  <a:srgbClr val="CE9178"/>
                </a:solidFill>
                <a:effectLst/>
                <a:latin typeface="Consolas" panose="020B0609020204030204" pitchFamily="49" charset="0"/>
              </a:rPr>
              <a:t>-u, --User &lt;User&gt;</a:t>
            </a:r>
            <a:endParaRPr lang="en-US" b="0" dirty="0">
              <a:solidFill>
                <a:srgbClr val="D4D4D4"/>
              </a:solidFill>
              <a:effectLst/>
              <a:latin typeface="Consolas" panose="020B0609020204030204" pitchFamily="49" charset="0"/>
            </a:endParaRPr>
          </a:p>
          <a:p>
            <a:r>
              <a:rPr lang="en-US" dirty="0">
                <a:solidFill>
                  <a:srgbClr val="DCDCAA"/>
                </a:solidFill>
                <a:latin typeface="Consolas" panose="020B0609020204030204" pitchFamily="49" charset="0"/>
              </a:rPr>
              <a:t>O</a:t>
            </a:r>
            <a:r>
              <a:rPr lang="en-US" b="0" dirty="0">
                <a:solidFill>
                  <a:srgbClr val="DCDCAA"/>
                </a:solidFill>
                <a:effectLst/>
                <a:latin typeface="Consolas" panose="020B0609020204030204" pitchFamily="49" charset="0"/>
              </a:rPr>
              <a:t>ption </a:t>
            </a:r>
            <a:r>
              <a:rPr lang="en-US" b="0" dirty="0">
                <a:solidFill>
                  <a:srgbClr val="CE9178"/>
                </a:solidFill>
                <a:effectLst/>
                <a:latin typeface="Consolas" panose="020B0609020204030204" pitchFamily="49" charset="0"/>
              </a:rPr>
              <a:t>-n, --Name &lt;Name of drug&gt;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 </a:t>
            </a:r>
            <a:r>
              <a:rPr lang="en-US" b="0" dirty="0">
                <a:solidFill>
                  <a:srgbClr val="CE9178"/>
                </a:solidFill>
                <a:effectLst/>
                <a:latin typeface="Consolas" panose="020B0609020204030204" pitchFamily="49" charset="0"/>
              </a:rPr>
              <a:t>-s, --Size &lt;Size of the list&gt;</a:t>
            </a:r>
            <a:endParaRPr lang="el-GR" dirty="0">
              <a:solidFill>
                <a:srgbClr val="D4D4D4"/>
              </a:solidFill>
              <a:latin typeface="Consolas" panose="020B0609020204030204" pitchFamily="49" charset="0"/>
            </a:endParaRPr>
          </a:p>
          <a:p>
            <a:r>
              <a:rPr lang="el-GR" b="0" dirty="0">
                <a:solidFill>
                  <a:srgbClr val="D4D4D4"/>
                </a:solidFill>
                <a:effectLst/>
                <a:latin typeface="Consolas" panose="020B0609020204030204" pitchFamily="49" charset="0"/>
              </a:rPr>
              <a:t>Το προεπιλεγμένο είναι 10.</a:t>
            </a:r>
            <a:endParaRPr lang="en-US" b="0" dirty="0">
              <a:solidFill>
                <a:srgbClr val="D4D4D4"/>
              </a:solidFill>
              <a:effectLst/>
              <a:latin typeface="Consolas" panose="020B0609020204030204" pitchFamily="49" charset="0"/>
            </a:endParaRPr>
          </a:p>
          <a:p>
            <a:pPr indent="-228600">
              <a:buFont typeface="Arial" panose="020B0604020202020204" pitchFamily="34" charset="0"/>
              <a:buChar char="•"/>
            </a:pPr>
            <a:endParaRPr lang="en-US" dirty="0"/>
          </a:p>
        </p:txBody>
      </p:sp>
      <p:pic>
        <p:nvPicPr>
          <p:cNvPr id="34" name="Content Placeholder 33">
            <a:extLst>
              <a:ext uri="{FF2B5EF4-FFF2-40B4-BE49-F238E27FC236}">
                <a16:creationId xmlns:a16="http://schemas.microsoft.com/office/drawing/2014/main" id="{16086500-1DA3-42CF-F06D-79886414E5A9}"/>
              </a:ext>
            </a:extLst>
          </p:cNvPr>
          <p:cNvPicPr>
            <a:picLocks noGrp="1" noChangeAspect="1"/>
          </p:cNvPicPr>
          <p:nvPr>
            <p:ph idx="1"/>
          </p:nvPr>
        </p:nvPicPr>
        <p:blipFill rotWithShape="1">
          <a:blip r:embed="rId2"/>
          <a:srcRect t="4548" b="37494"/>
          <a:stretch/>
        </p:blipFill>
        <p:spPr>
          <a:xfrm>
            <a:off x="4819653" y="1180317"/>
            <a:ext cx="6897687" cy="4372494"/>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13</a:t>
            </a:fld>
            <a:endParaRPr lang="en-US">
              <a:solidFill>
                <a:schemeClr val="tx1">
                  <a:alpha val="80000"/>
                </a:schemeClr>
              </a:solidFill>
            </a:endParaRPr>
          </a:p>
        </p:txBody>
      </p:sp>
    </p:spTree>
    <p:extLst>
      <p:ext uri="{BB962C8B-B14F-4D97-AF65-F5344CB8AC3E}">
        <p14:creationId xmlns:p14="http://schemas.microsoft.com/office/powerpoint/2010/main" val="42664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3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7">
            <a:extLst>
              <a:ext uri="{FF2B5EF4-FFF2-40B4-BE49-F238E27FC236}">
                <a16:creationId xmlns:a16="http://schemas.microsoft.com/office/drawing/2014/main" id="{A2649077-38D1-96D1-B258-11449F376012}"/>
              </a:ext>
            </a:extLst>
          </p:cNvPr>
          <p:cNvSpPr>
            <a:spLocks noGrp="1"/>
          </p:cNvSpPr>
          <p:nvPr>
            <p:ph type="body" sz="half" idx="2"/>
          </p:nvPr>
        </p:nvSpPr>
        <p:spPr>
          <a:xfrm>
            <a:off x="550862" y="1598593"/>
            <a:ext cx="3565525" cy="3723965"/>
          </a:xfrm>
        </p:spPr>
        <p:txBody>
          <a:bodyPr vert="horz" wrap="square" lIns="0" tIns="0" rIns="0" bIns="0" rtlCol="0" anchor="t">
            <a:normAutofit fontScale="92500" lnSpcReduction="20000"/>
          </a:bodyPr>
          <a:lstStyle/>
          <a:p>
            <a:r>
              <a:rPr lang="en-US" b="0" dirty="0">
                <a:solidFill>
                  <a:srgbClr val="CE9178"/>
                </a:solidFill>
                <a:effectLst/>
                <a:latin typeface="Consolas" panose="020B0609020204030204" pitchFamily="49" charset="0"/>
              </a:rPr>
              <a:t>Ph</a:t>
            </a:r>
            <a:r>
              <a:rPr lang="el-GR" dirty="0">
                <a:solidFill>
                  <a:srgbClr val="CE9178"/>
                </a:solidFill>
                <a:latin typeface="Consolas" panose="020B0609020204030204" pitchFamily="49" charset="0"/>
              </a:rPr>
              <a:t> </a:t>
            </a:r>
            <a:r>
              <a:rPr lang="en-US" b="0" dirty="0">
                <a:solidFill>
                  <a:srgbClr val="CE9178"/>
                </a:solidFill>
                <a:effectLst/>
                <a:latin typeface="Consolas" panose="020B0609020204030204" pitchFamily="49" charset="0"/>
              </a:rPr>
              <a:t>Width</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Description</a:t>
            </a:r>
            <a:r>
              <a:rPr lang="el-GR" dirty="0">
                <a:solidFill>
                  <a:srgbClr val="DCDCAA"/>
                </a:solidFill>
                <a:latin typeface="Consolas" panose="020B0609020204030204" pitchFamily="49" charset="0"/>
              </a:rPr>
              <a:t>:</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Get the </a:t>
            </a:r>
            <a:r>
              <a:rPr lang="en-US" b="0" dirty="0" err="1">
                <a:solidFill>
                  <a:srgbClr val="CE9178"/>
                </a:solidFill>
                <a:effectLst/>
                <a:latin typeface="Consolas" panose="020B0609020204030204" pitchFamily="49" charset="0"/>
              </a:rPr>
              <a:t>ph</a:t>
            </a:r>
            <a:r>
              <a:rPr lang="en-US" b="0" dirty="0">
                <a:solidFill>
                  <a:srgbClr val="CE9178"/>
                </a:solidFill>
                <a:effectLst/>
                <a:latin typeface="Consolas" panose="020B0609020204030204" pitchFamily="49" charset="0"/>
              </a:rPr>
              <a:t>, width and print the names of the proteins with that </a:t>
            </a:r>
            <a:r>
              <a:rPr lang="en-US" b="0" dirty="0" err="1">
                <a:solidFill>
                  <a:srgbClr val="CE9178"/>
                </a:solidFill>
                <a:effectLst/>
                <a:latin typeface="Consolas" panose="020B0609020204030204" pitchFamily="49" charset="0"/>
              </a:rPr>
              <a:t>ph</a:t>
            </a:r>
            <a:r>
              <a:rPr lang="en-US" b="0" dirty="0">
                <a:solidFill>
                  <a:srgbClr val="CE9178"/>
                </a:solidFill>
                <a:effectLst/>
                <a:latin typeface="Consolas" panose="020B0609020204030204" pitchFamily="49" charset="0"/>
              </a:rPr>
              <a:t> value</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-u, --User &lt;User&gt;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dirty="0">
                <a:solidFill>
                  <a:srgbClr val="D4D4D4"/>
                </a:solidFill>
                <a:latin typeface="Consolas" panose="020B0609020204030204" pitchFamily="49" charset="0"/>
              </a:rPr>
              <a:t> </a:t>
            </a:r>
            <a:r>
              <a:rPr lang="en-US" b="0" dirty="0">
                <a:solidFill>
                  <a:srgbClr val="CE9178"/>
                </a:solidFill>
                <a:effectLst/>
                <a:latin typeface="Consolas" panose="020B0609020204030204" pitchFamily="49" charset="0"/>
              </a:rPr>
              <a:t>-v, --Value &lt;Ph Value&gt;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dirty="0">
                <a:solidFill>
                  <a:srgbClr val="D4D4D4"/>
                </a:solidFill>
                <a:latin typeface="Consolas" panose="020B0609020204030204" pitchFamily="49" charset="0"/>
              </a:rPr>
              <a:t> </a:t>
            </a:r>
            <a:r>
              <a:rPr lang="en-US" b="0" dirty="0">
                <a:solidFill>
                  <a:srgbClr val="CE9178"/>
                </a:solidFill>
                <a:effectLst/>
                <a:latin typeface="Consolas" panose="020B0609020204030204" pitchFamily="49" charset="0"/>
              </a:rPr>
              <a:t>-w, --Width &lt;Width&gt;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-s, --Size &lt;Size of the list&gt;</a:t>
            </a:r>
            <a:endParaRPr lang="el-GR" b="0" dirty="0">
              <a:solidFill>
                <a:srgbClr val="CE9178"/>
              </a:solidFill>
              <a:effectLst/>
              <a:latin typeface="Consolas" panose="020B0609020204030204" pitchFamily="49" charset="0"/>
            </a:endParaRPr>
          </a:p>
          <a:p>
            <a:r>
              <a:rPr lang="el-GR" b="0" dirty="0">
                <a:solidFill>
                  <a:srgbClr val="D4D4D4"/>
                </a:solidFill>
                <a:effectLst/>
                <a:latin typeface="Consolas" panose="020B0609020204030204" pitchFamily="49" charset="0"/>
              </a:rPr>
              <a:t>Το προεπιλεγμένο είναι 10.</a:t>
            </a:r>
            <a:endParaRPr lang="en-US" b="0" dirty="0">
              <a:solidFill>
                <a:srgbClr val="D4D4D4"/>
              </a:solidFill>
              <a:effectLst/>
              <a:latin typeface="Consolas" panose="020B0609020204030204" pitchFamily="49" charset="0"/>
            </a:endParaRPr>
          </a:p>
          <a:p>
            <a:endParaRPr lang="en-US" dirty="0"/>
          </a:p>
        </p:txBody>
      </p:sp>
      <p:pic>
        <p:nvPicPr>
          <p:cNvPr id="34" name="Content Placeholder 33">
            <a:extLst>
              <a:ext uri="{FF2B5EF4-FFF2-40B4-BE49-F238E27FC236}">
                <a16:creationId xmlns:a16="http://schemas.microsoft.com/office/drawing/2014/main" id="{16086500-1DA3-42CF-F06D-79886414E5A9}"/>
              </a:ext>
            </a:extLst>
          </p:cNvPr>
          <p:cNvPicPr>
            <a:picLocks noGrp="1" noChangeAspect="1"/>
          </p:cNvPicPr>
          <p:nvPr>
            <p:ph idx="1"/>
          </p:nvPr>
        </p:nvPicPr>
        <p:blipFill rotWithShape="1">
          <a:blip r:embed="rId2"/>
          <a:srcRect t="6201" b="30663"/>
          <a:stretch/>
        </p:blipFill>
        <p:spPr>
          <a:xfrm>
            <a:off x="4743450" y="1047403"/>
            <a:ext cx="6897687" cy="4763193"/>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194323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3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5" name="Rectangle 4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7">
            <a:extLst>
              <a:ext uri="{FF2B5EF4-FFF2-40B4-BE49-F238E27FC236}">
                <a16:creationId xmlns:a16="http://schemas.microsoft.com/office/drawing/2014/main" id="{A2649077-38D1-96D1-B258-11449F376012}"/>
              </a:ext>
            </a:extLst>
          </p:cNvPr>
          <p:cNvSpPr>
            <a:spLocks noGrp="1"/>
          </p:cNvSpPr>
          <p:nvPr>
            <p:ph type="body" sz="half" idx="2"/>
          </p:nvPr>
        </p:nvSpPr>
        <p:spPr>
          <a:xfrm>
            <a:off x="467735" y="2203722"/>
            <a:ext cx="3565525" cy="2353408"/>
          </a:xfrm>
        </p:spPr>
        <p:txBody>
          <a:bodyPr vert="horz" wrap="square" lIns="0" tIns="0" rIns="0" bIns="0" rtlCol="0" anchor="t">
            <a:normAutofit/>
          </a:bodyPr>
          <a:lstStyle/>
          <a:p>
            <a:r>
              <a:rPr lang="en-US" b="0" dirty="0" err="1">
                <a:solidFill>
                  <a:srgbClr val="CE9178"/>
                </a:solidFill>
                <a:effectLst/>
                <a:latin typeface="Consolas" panose="020B0609020204030204" pitchFamily="49" charset="0"/>
              </a:rPr>
              <a:t>SequenceId</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Description</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Get the sequence and print the name of the proteins</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-u, --User &lt;User&gt;</a:t>
            </a:r>
            <a:endParaRPr lang="en-US" b="0" dirty="0">
              <a:solidFill>
                <a:srgbClr val="D4D4D4"/>
              </a:solidFill>
              <a:effectLst/>
              <a:latin typeface="Consolas" panose="020B0609020204030204" pitchFamily="49" charset="0"/>
            </a:endParaRPr>
          </a:p>
          <a:p>
            <a:r>
              <a:rPr lang="en-US" b="0" dirty="0">
                <a:solidFill>
                  <a:srgbClr val="DCDCAA"/>
                </a:solidFill>
                <a:effectLst/>
                <a:latin typeface="Consolas" panose="020B0609020204030204" pitchFamily="49" charset="0"/>
              </a:rPr>
              <a:t>Option</a:t>
            </a:r>
            <a:r>
              <a:rPr lang="el-GR" b="0" dirty="0">
                <a:solidFill>
                  <a:srgbClr val="DCDCAA"/>
                </a:solidFill>
                <a:effectLst/>
                <a:latin typeface="Consolas" panose="020B0609020204030204" pitchFamily="49" charset="0"/>
              </a:rPr>
              <a:t> </a:t>
            </a:r>
            <a:r>
              <a:rPr lang="en-US" b="0" dirty="0">
                <a:solidFill>
                  <a:srgbClr val="CE9178"/>
                </a:solidFill>
                <a:effectLst/>
                <a:latin typeface="Consolas" panose="020B0609020204030204" pitchFamily="49" charset="0"/>
              </a:rPr>
              <a:t>-s, --Sequence &lt;Sequence&gt;</a:t>
            </a:r>
            <a:endParaRPr lang="en-US" b="0" dirty="0">
              <a:solidFill>
                <a:srgbClr val="D4D4D4"/>
              </a:solidFill>
              <a:effectLst/>
              <a:latin typeface="Consolas" panose="020B0609020204030204" pitchFamily="49" charset="0"/>
            </a:endParaRPr>
          </a:p>
          <a:p>
            <a:pPr indent="-228600">
              <a:buFont typeface="Arial" panose="020B0604020202020204" pitchFamily="34" charset="0"/>
              <a:buChar char="•"/>
            </a:pPr>
            <a:endParaRPr lang="en-US" dirty="0"/>
          </a:p>
        </p:txBody>
      </p:sp>
      <p:pic>
        <p:nvPicPr>
          <p:cNvPr id="34" name="Content Placeholder 33">
            <a:extLst>
              <a:ext uri="{FF2B5EF4-FFF2-40B4-BE49-F238E27FC236}">
                <a16:creationId xmlns:a16="http://schemas.microsoft.com/office/drawing/2014/main" id="{16086500-1DA3-42CF-F06D-79886414E5A9}"/>
              </a:ext>
            </a:extLst>
          </p:cNvPr>
          <p:cNvPicPr>
            <a:picLocks noGrp="1" noChangeAspect="1"/>
          </p:cNvPicPr>
          <p:nvPr>
            <p:ph idx="1"/>
          </p:nvPr>
        </p:nvPicPr>
        <p:blipFill rotWithShape="1">
          <a:blip r:embed="rId3"/>
          <a:srcRect t="5871" b="7158"/>
          <a:stretch/>
        </p:blipFill>
        <p:spPr>
          <a:xfrm>
            <a:off x="4743451" y="99753"/>
            <a:ext cx="6897687" cy="6561347"/>
          </a:xfrm>
          <a:custGeom>
            <a:avLst/>
            <a:gdLst/>
            <a:ahLst/>
            <a:cxnLst/>
            <a:rect l="l" t="t" r="r" b="b"/>
            <a:pathLst>
              <a:path w="6897687" h="5759451">
                <a:moveTo>
                  <a:pt x="0" y="0"/>
                </a:moveTo>
                <a:lnTo>
                  <a:pt x="6897687" y="0"/>
                </a:lnTo>
                <a:lnTo>
                  <a:pt x="6897687" y="5759451"/>
                </a:lnTo>
                <a:lnTo>
                  <a:pt x="0" y="5759451"/>
                </a:lnTo>
                <a:close/>
              </a:path>
            </a:pathLst>
          </a:custGeom>
        </p:spPr>
      </p:pic>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172100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6" name="Group 42">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8" name="Freeform: Shape 43">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Oval 44">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45">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Freeform: Shape 46">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65" name="Rectangle 48">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5C8AC510-C4A9-6DBA-7219-298163A14BFB}"/>
              </a:ext>
            </a:extLst>
          </p:cNvPr>
          <p:cNvSpPr>
            <a:spLocks noGrp="1"/>
          </p:cNvSpPr>
          <p:nvPr>
            <p:ph type="ctrTitle"/>
          </p:nvPr>
        </p:nvSpPr>
        <p:spPr>
          <a:xfrm>
            <a:off x="3359149" y="1520825"/>
            <a:ext cx="8281987" cy="1333057"/>
          </a:xfrm>
        </p:spPr>
        <p:txBody>
          <a:bodyPr vert="horz" wrap="square" lIns="0" tIns="0" rIns="0" bIns="0" rtlCol="0" anchor="t" anchorCtr="0">
            <a:normAutofit/>
          </a:bodyPr>
          <a:lstStyle/>
          <a:p>
            <a:r>
              <a:rPr lang="en-US" sz="4800" b="0" i="0">
                <a:effectLst/>
              </a:rPr>
              <a:t>Μελλοντικές επεκτάσεις και προσθήκες.</a:t>
            </a:r>
            <a:endParaRPr lang="en-US" sz="4800"/>
          </a:p>
        </p:txBody>
      </p:sp>
      <p:sp>
        <p:nvSpPr>
          <p:cNvPr id="66" name="Oval 50">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3" name="Group 52">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54" name="Freeform: Shape 53">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7" name="Freeform: Shape 56">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 name="Slide Number Placeholder 4">
            <a:extLst>
              <a:ext uri="{FF2B5EF4-FFF2-40B4-BE49-F238E27FC236}">
                <a16:creationId xmlns:a16="http://schemas.microsoft.com/office/drawing/2014/main" id="{FEECDA66-234F-DC7D-7E00-E6B718505506}"/>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
        <p:nvSpPr>
          <p:cNvPr id="59" name="Freeform: Shape 58">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Subtitle 8">
            <a:extLst>
              <a:ext uri="{FF2B5EF4-FFF2-40B4-BE49-F238E27FC236}">
                <a16:creationId xmlns:a16="http://schemas.microsoft.com/office/drawing/2014/main" id="{2EC35AED-2552-96A7-63C3-95FA399F6998}"/>
              </a:ext>
            </a:extLst>
          </p:cNvPr>
          <p:cNvSpPr>
            <a:spLocks noGrp="1"/>
          </p:cNvSpPr>
          <p:nvPr>
            <p:ph type="subTitle" idx="1"/>
          </p:nvPr>
        </p:nvSpPr>
        <p:spPr>
          <a:xfrm>
            <a:off x="3377566" y="3052367"/>
            <a:ext cx="5418772" cy="3040458"/>
          </a:xfrm>
        </p:spPr>
        <p:txBody>
          <a:bodyPr vert="horz" wrap="square" lIns="0" tIns="0" rIns="0" bIns="0" rtlCol="0" anchor="t">
            <a:normAutofit/>
          </a:bodyPr>
          <a:lstStyle/>
          <a:p>
            <a:pPr marL="1120140" indent="-228600">
              <a:lnSpc>
                <a:spcPct val="110000"/>
              </a:lnSpc>
              <a:buFont typeface="Arial" panose="020B0604020202020204" pitchFamily="34" charset="0"/>
              <a:buChar char="•"/>
            </a:pPr>
            <a:r>
              <a:rPr lang="en-US" dirty="0" err="1">
                <a:effectLst/>
              </a:rPr>
              <a:t>Δημιουργί</a:t>
            </a:r>
            <a:r>
              <a:rPr lang="en-US" dirty="0">
                <a:effectLst/>
              </a:rPr>
              <a:t>α γραφικό παραθύρου.</a:t>
            </a:r>
          </a:p>
          <a:p>
            <a:pPr marL="1120140" indent="-228600">
              <a:lnSpc>
                <a:spcPct val="110000"/>
              </a:lnSpc>
              <a:buFont typeface="Arial" panose="020B0604020202020204" pitchFamily="34" charset="0"/>
              <a:buChar char="•"/>
            </a:pPr>
            <a:r>
              <a:rPr lang="en-US" dirty="0" err="1">
                <a:effectLst/>
              </a:rPr>
              <a:t>Δημιουργί</a:t>
            </a:r>
            <a:r>
              <a:rPr lang="en-US" dirty="0">
                <a:effectLst/>
              </a:rPr>
              <a:t>α web application.</a:t>
            </a:r>
          </a:p>
          <a:p>
            <a:pPr marL="1120140" indent="-228600">
              <a:lnSpc>
                <a:spcPct val="110000"/>
              </a:lnSpc>
              <a:buFont typeface="Arial" panose="020B0604020202020204" pitchFamily="34" charset="0"/>
              <a:buChar char="•"/>
            </a:pPr>
            <a:r>
              <a:rPr lang="en-US" dirty="0" err="1">
                <a:effectLst/>
              </a:rPr>
              <a:t>Προσθήκη</a:t>
            </a:r>
            <a:r>
              <a:rPr lang="en-US" dirty="0">
                <a:effectLst/>
              </a:rPr>
              <a:t> π</a:t>
            </a:r>
            <a:r>
              <a:rPr lang="en-US" dirty="0" err="1">
                <a:effectLst/>
              </a:rPr>
              <a:t>ερισσότερων</a:t>
            </a:r>
            <a:r>
              <a:rPr lang="en-US" dirty="0">
                <a:effectLst/>
              </a:rPr>
              <a:t> </a:t>
            </a:r>
            <a:r>
              <a:rPr lang="en-US" dirty="0" err="1">
                <a:effectLst/>
              </a:rPr>
              <a:t>δεδομένων</a:t>
            </a:r>
            <a:r>
              <a:rPr lang="en-US" dirty="0">
                <a:effectLst/>
              </a:rPr>
              <a:t> και </a:t>
            </a:r>
            <a:r>
              <a:rPr lang="en-US" dirty="0" err="1">
                <a:effectLst/>
              </a:rPr>
              <a:t>ερωτημάτων</a:t>
            </a:r>
            <a:r>
              <a:rPr lang="en-US" dirty="0">
                <a:effectLst/>
              </a:rPr>
              <a:t>.</a:t>
            </a:r>
          </a:p>
          <a:p>
            <a:pPr indent="-228600">
              <a:lnSpc>
                <a:spcPct val="110000"/>
              </a:lnSpc>
              <a:buFont typeface="Arial" panose="020B0604020202020204" pitchFamily="34" charset="0"/>
              <a:buChar char="•"/>
            </a:pPr>
            <a:endParaRPr lang="en-US" dirty="0"/>
          </a:p>
        </p:txBody>
      </p:sp>
      <p:sp>
        <p:nvSpPr>
          <p:cNvPr id="61" name="Oval 60">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Freeform: Shape 62">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10135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Freeform: Shape 3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3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4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5" name="Group 4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6" name="Freeform: Shape 4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4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val 4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4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0" name="Rectangle 4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t="6415" r="1" b="12700"/>
          <a:stretch/>
        </p:blipFill>
        <p:spPr>
          <a:xfrm>
            <a:off x="4550902" y="3350526"/>
            <a:ext cx="7641101" cy="3507476"/>
          </a:xfrm>
          <a:custGeom>
            <a:avLst/>
            <a:gdLst/>
            <a:ahLst/>
            <a:cxnLst/>
            <a:rect l="l" t="t" r="r" b="b"/>
            <a:pathLst>
              <a:path w="7641101" h="3429001">
                <a:moveTo>
                  <a:pt x="0" y="0"/>
                </a:moveTo>
                <a:lnTo>
                  <a:pt x="7641101" y="0"/>
                </a:lnTo>
                <a:lnTo>
                  <a:pt x="7641101" y="3429001"/>
                </a:lnTo>
                <a:lnTo>
                  <a:pt x="0" y="3429001"/>
                </a:lnTo>
                <a:close/>
              </a:path>
            </a:pathLst>
          </a:custGeo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r="1" b="20925"/>
          <a:stretch/>
        </p:blipFill>
        <p:spPr>
          <a:xfrm>
            <a:off x="4550896" y="-3"/>
            <a:ext cx="7641102" cy="3429002"/>
          </a:xfrm>
          <a:custGeom>
            <a:avLst/>
            <a:gdLst/>
            <a:ahLst/>
            <a:cxnLst/>
            <a:rect l="l" t="t" r="r" b="b"/>
            <a:pathLst>
              <a:path w="7641102" h="3429002">
                <a:moveTo>
                  <a:pt x="0" y="0"/>
                </a:moveTo>
                <a:lnTo>
                  <a:pt x="7641102" y="0"/>
                </a:lnTo>
                <a:lnTo>
                  <a:pt x="7641102" y="3429002"/>
                </a:lnTo>
                <a:lnTo>
                  <a:pt x="0" y="3429002"/>
                </a:lnTo>
                <a:close/>
              </a:path>
            </a:pathLst>
          </a:custGeom>
        </p:spPr>
      </p:pic>
      <p:grpSp>
        <p:nvGrpSpPr>
          <p:cNvPr id="81" name="Group 51">
            <a:extLst>
              <a:ext uri="{FF2B5EF4-FFF2-40B4-BE49-F238E27FC236}">
                <a16:creationId xmlns:a16="http://schemas.microsoft.com/office/drawing/2014/main" id="{CF03DCF1-A2E9-4508-9109-04925CE1A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16388" y="287518"/>
            <a:ext cx="1335600" cy="1262947"/>
            <a:chOff x="7735641" y="2106638"/>
            <a:chExt cx="1335600" cy="1262947"/>
          </a:xfrm>
        </p:grpSpPr>
        <p:sp>
          <p:nvSpPr>
            <p:cNvPr id="82" name="Freeform: Shape 52">
              <a:extLst>
                <a:ext uri="{FF2B5EF4-FFF2-40B4-BE49-F238E27FC236}">
                  <a16:creationId xmlns:a16="http://schemas.microsoft.com/office/drawing/2014/main" id="{71053FCC-4A78-4796-B809-1564F77348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7735641" y="210663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Oval 53">
              <a:extLst>
                <a:ext uri="{FF2B5EF4-FFF2-40B4-BE49-F238E27FC236}">
                  <a16:creationId xmlns:a16="http://schemas.microsoft.com/office/drawing/2014/main" id="{CDA5B55E-E932-4F94-9EE3-99602920E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261241" y="2453712"/>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4" y="1333379"/>
            <a:ext cx="3565524" cy="2250553"/>
          </a:xfrm>
        </p:spPr>
        <p:txBody>
          <a:bodyPr vert="horz" wrap="square" lIns="0" tIns="0" rIns="0" bIns="0" rtlCol="0" anchor="b" anchorCtr="0">
            <a:normAutofit/>
          </a:bodyPr>
          <a:lstStyle/>
          <a:p>
            <a:pPr>
              <a:lnSpc>
                <a:spcPct val="100000"/>
              </a:lnSpc>
            </a:pPr>
            <a:r>
              <a:rPr lang="el-GR" kern="1200" dirty="0">
                <a:solidFill>
                  <a:schemeClr val="tx1"/>
                </a:solidFill>
                <a:latin typeface="+mj-lt"/>
                <a:ea typeface="+mj-ea"/>
                <a:cs typeface="+mj-cs"/>
              </a:rPr>
              <a:t>ΕΥΧΑΡΙΣΤΩ </a:t>
            </a:r>
            <a:endParaRPr lang="en-US" kern="1200" dirty="0">
              <a:solidFill>
                <a:schemeClr val="tx1"/>
              </a:solidFill>
              <a:latin typeface="+mj-lt"/>
              <a:ea typeface="+mj-ea"/>
              <a:cs typeface="+mj-cs"/>
            </a:endParaRPr>
          </a:p>
        </p:txBody>
      </p:sp>
      <p:sp>
        <p:nvSpPr>
          <p:cNvPr id="83" name="Rectangle 5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03406"/>
            <a:ext cx="3565525" cy="2289419"/>
          </a:xfrm>
        </p:spPr>
        <p:txBody>
          <a:bodyPr vert="horz" wrap="square" lIns="0" tIns="0" rIns="0" bIns="0" rtlCol="0">
            <a:normAutofit/>
          </a:bodyPr>
          <a:lstStyle/>
          <a:p>
            <a:pPr marL="0" indent="0">
              <a:lnSpc>
                <a:spcPct val="100000"/>
              </a:lnSpc>
            </a:pPr>
            <a:r>
              <a:rPr lang="en-US" sz="2000" kern="1200" dirty="0">
                <a:latin typeface="+mn-lt"/>
                <a:ea typeface="+mn-ea"/>
                <a:cs typeface="+mn-cs"/>
              </a:rPr>
              <a:t>Πανα</a:t>
            </a:r>
            <a:r>
              <a:rPr lang="en-US" sz="2000" kern="1200" dirty="0" err="1">
                <a:latin typeface="+mn-lt"/>
                <a:ea typeface="+mn-ea"/>
                <a:cs typeface="+mn-cs"/>
              </a:rPr>
              <a:t>γιώτης</a:t>
            </a:r>
            <a:r>
              <a:rPr lang="en-US" sz="2000" kern="1200" dirty="0">
                <a:latin typeface="+mn-lt"/>
                <a:ea typeface="+mn-ea"/>
                <a:cs typeface="+mn-cs"/>
              </a:rPr>
              <a:t> </a:t>
            </a:r>
            <a:r>
              <a:rPr lang="en-US" sz="2000" kern="1200" dirty="0" err="1">
                <a:latin typeface="+mn-lt"/>
                <a:ea typeface="+mn-ea"/>
                <a:cs typeface="+mn-cs"/>
              </a:rPr>
              <a:t>Τολούδης</a:t>
            </a:r>
            <a:endParaRPr lang="en-US" sz="2000" kern="1200" dirty="0">
              <a:latin typeface="+mn-lt"/>
              <a:ea typeface="+mn-ea"/>
              <a:cs typeface="+mn-cs"/>
            </a:endParaRPr>
          </a:p>
          <a:p>
            <a:pPr marL="0" indent="0">
              <a:lnSpc>
                <a:spcPct val="100000"/>
              </a:lnSpc>
            </a:pPr>
            <a:r>
              <a:rPr lang="en-US" sz="2000" kern="1200" dirty="0">
                <a:latin typeface="+mn-lt"/>
                <a:ea typeface="+mn-ea"/>
                <a:cs typeface="+mn-cs"/>
              </a:rPr>
              <a:t>ptoloudis@uth.gr</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17</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780761"/>
          </a:xfrm>
        </p:spPr>
        <p:txBody>
          <a:bodyPr/>
          <a:lstStyle/>
          <a:p>
            <a:r>
              <a:rPr lang="en-US"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330036"/>
            <a:ext cx="3565525" cy="4687974"/>
          </a:xfrm>
        </p:spPr>
        <p:txBody>
          <a:bodyPr/>
          <a:lstStyle/>
          <a:p>
            <a:r>
              <a:rPr lang="el-GR" b="0" i="0" dirty="0">
                <a:effectLst/>
                <a:latin typeface="Times New Roman" panose="02020603050405020304" pitchFamily="18" charset="0"/>
              </a:rPr>
              <a:t>Περιγραφή και χρησιμότητα της εφαρμογής</a:t>
            </a:r>
            <a:endParaRPr lang="en-US" dirty="0"/>
          </a:p>
          <a:p>
            <a:r>
              <a:rPr lang="el-GR" b="0" i="0" dirty="0">
                <a:effectLst/>
                <a:latin typeface="Times New Roman" panose="02020603050405020304" pitchFamily="18" charset="0"/>
              </a:rPr>
              <a:t>Επιλογή Συστήματος </a:t>
            </a:r>
            <a:r>
              <a:rPr lang="en-US" b="0" i="0" dirty="0">
                <a:effectLst/>
                <a:latin typeface="Times New Roman" panose="02020603050405020304" pitchFamily="18" charset="0"/>
              </a:rPr>
              <a:t>NoSQL</a:t>
            </a:r>
            <a:r>
              <a:rPr lang="el-GR" b="0" i="0" dirty="0">
                <a:effectLst/>
                <a:latin typeface="Times New Roman" panose="02020603050405020304" pitchFamily="18" charset="0"/>
              </a:rPr>
              <a:t>ΒΔ</a:t>
            </a:r>
          </a:p>
          <a:p>
            <a:r>
              <a:rPr lang="el-GR" b="0" i="0" dirty="0">
                <a:effectLst/>
                <a:latin typeface="Times New Roman" panose="02020603050405020304" pitchFamily="18" charset="0"/>
              </a:rPr>
              <a:t>Δημιουργία δεδομένων με χρήση </a:t>
            </a:r>
            <a:r>
              <a:rPr lang="el-GR" b="0" i="0" dirty="0" err="1">
                <a:effectLst/>
                <a:latin typeface="Times New Roman" panose="02020603050405020304" pitchFamily="18" charset="0"/>
              </a:rPr>
              <a:t>datagenerator</a:t>
            </a:r>
            <a:r>
              <a:rPr lang="el-GR" b="0" i="0" dirty="0">
                <a:effectLst/>
                <a:latin typeface="Times New Roman" panose="02020603050405020304" pitchFamily="18" charset="0"/>
              </a:rPr>
              <a:t> ή ανεύρεση έτοιμων δεδομένων.</a:t>
            </a:r>
            <a:endParaRPr lang="el-GR" dirty="0">
              <a:latin typeface="Times New Roman" panose="02020603050405020304" pitchFamily="18" charset="0"/>
            </a:endParaRPr>
          </a:p>
          <a:p>
            <a:r>
              <a:rPr lang="el-GR" b="0" i="0" dirty="0">
                <a:effectLst/>
                <a:latin typeface="Times New Roman" panose="02020603050405020304" pitchFamily="18" charset="0"/>
              </a:rPr>
              <a:t>Τρέξιμο του κώδικα.</a:t>
            </a:r>
            <a:endParaRPr lang="el-GR" dirty="0">
              <a:latin typeface="Times New Roman" panose="02020603050405020304" pitchFamily="18" charset="0"/>
            </a:endParaRPr>
          </a:p>
          <a:p>
            <a:r>
              <a:rPr lang="el-GR" dirty="0"/>
              <a:t>Παρουσίαση ερωτημάτων.</a:t>
            </a:r>
            <a:endParaRPr lang="en-US" dirty="0"/>
          </a:p>
          <a:p>
            <a:r>
              <a:rPr lang="el-GR" b="0" i="0" dirty="0">
                <a:effectLst/>
                <a:latin typeface="Times New Roman" panose="02020603050405020304" pitchFamily="18" charset="0"/>
              </a:rPr>
              <a:t>Μελλοντικές επεκτάσεις και προσθήκες.</a:t>
            </a:r>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r>
              <a:rPr lang="el-GR" b="0" i="0" dirty="0">
                <a:effectLst/>
                <a:latin typeface="Times New Roman" panose="02020603050405020304" pitchFamily="18" charset="0"/>
              </a:rPr>
              <a:t>Περιγραφή και χρησιμότητα της εφαρμογής</a:t>
            </a:r>
            <a:endParaRPr lang="en-US" dirty="0"/>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fontScale="85000" lnSpcReduction="10000"/>
          </a:bodyPr>
          <a:lstStyle/>
          <a:p>
            <a:pPr marL="0" indent="0">
              <a:lnSpc>
                <a:spcPct val="100000"/>
              </a:lnSpc>
              <a:buNone/>
            </a:pPr>
            <a:r>
              <a:rPr lang="el-GR" b="0" i="0" dirty="0">
                <a:effectLst/>
                <a:latin typeface="Times New Roman" panose="02020603050405020304" pitchFamily="18" charset="0"/>
              </a:rPr>
              <a:t>H δημιουργία μιας βάσης δεδομένων για την ανακάλυψη φαρμάκων απαιτεί προσεκτικό σχεδιασμό και εξέταση των διαφόρων τύπων δεδομένων, πηγών και απαιτήσεων που εμπλέκονται. Μια καλά σχεδιασμένη βάση δεδομένων μπορεί να παρέχει ένα ισχυρό εργαλείο για την επιτάχυνση της ανακάλυψης φαρμάκων και τη βελτίωση των αποτελεσμάτων των ασθενών.</a:t>
            </a:r>
            <a:endParaRPr lang="en-US" kern="1200" dirty="0">
              <a:latin typeface="+mn-lt"/>
              <a:ea typeface="+mn-ea"/>
              <a:cs typeface="+mn-cs"/>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3</a:t>
            </a:fld>
            <a:endParaRPr lang="en-US"/>
          </a:p>
        </p:txBody>
      </p:sp>
    </p:spTree>
    <p:extLst>
      <p:ext uri="{BB962C8B-B14F-4D97-AF65-F5344CB8AC3E}">
        <p14:creationId xmlns:p14="http://schemas.microsoft.com/office/powerpoint/2010/main" val="560021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3" name="Freeform: Shape 22">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8" name="Rectangle 2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Background pattern&#10;&#10;Description automatically generated">
            <a:extLst>
              <a:ext uri="{FF2B5EF4-FFF2-40B4-BE49-F238E27FC236}">
                <a16:creationId xmlns:a16="http://schemas.microsoft.com/office/drawing/2014/main" id="{44F35229-4B0F-AC7A-5F8B-DEB21C3A9767}"/>
              </a:ext>
            </a:extLst>
          </p:cNvPr>
          <p:cNvPicPr>
            <a:picLocks noChangeAspect="1"/>
          </p:cNvPicPr>
          <p:nvPr/>
        </p:nvPicPr>
        <p:blipFill rotWithShape="1">
          <a:blip r:embed="rId3"/>
          <a:srcRect t="25000"/>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0" name="Rectangle 29">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AC38528-E8EE-5E6A-6B5A-CF7EC976B512}"/>
              </a:ext>
            </a:extLst>
          </p:cNvPr>
          <p:cNvSpPr>
            <a:spLocks noGrp="1"/>
          </p:cNvSpPr>
          <p:nvPr>
            <p:ph type="ctrTitle"/>
          </p:nvPr>
        </p:nvSpPr>
        <p:spPr>
          <a:xfrm>
            <a:off x="8075613" y="549275"/>
            <a:ext cx="3565524" cy="1695161"/>
          </a:xfrm>
        </p:spPr>
        <p:txBody>
          <a:bodyPr vert="horz" wrap="square" lIns="0" tIns="0" rIns="0" bIns="0" rtlCol="0" anchor="b" anchorCtr="0">
            <a:normAutofit/>
          </a:bodyPr>
          <a:lstStyle/>
          <a:p>
            <a:pPr>
              <a:lnSpc>
                <a:spcPct val="100000"/>
              </a:lnSpc>
            </a:pPr>
            <a:r>
              <a:rPr lang="el-GR" sz="3600" b="0" i="0" dirty="0">
                <a:effectLst/>
                <a:latin typeface="Times New Roman" panose="02020603050405020304" pitchFamily="18" charset="0"/>
              </a:rPr>
              <a:t>Επιλογή Συστήματος </a:t>
            </a:r>
            <a:r>
              <a:rPr lang="en-US" sz="3600" b="0" i="0" dirty="0">
                <a:effectLst/>
                <a:latin typeface="Times New Roman" panose="02020603050405020304" pitchFamily="18" charset="0"/>
              </a:rPr>
              <a:t>NoSQL</a:t>
            </a:r>
            <a:r>
              <a:rPr lang="el-GR" sz="3600" b="0" i="0" dirty="0">
                <a:effectLst/>
                <a:latin typeface="Times New Roman" panose="02020603050405020304" pitchFamily="18" charset="0"/>
              </a:rPr>
              <a:t>ΒΔ</a:t>
            </a:r>
            <a:endParaRPr lang="en-US" sz="11500" kern="1200" dirty="0">
              <a:solidFill>
                <a:schemeClr val="tx1"/>
              </a:solidFill>
              <a:latin typeface="+mj-lt"/>
              <a:ea typeface="+mj-ea"/>
              <a:cs typeface="+mj-cs"/>
            </a:endParaRPr>
          </a:p>
        </p:txBody>
      </p:sp>
      <p:sp>
        <p:nvSpPr>
          <p:cNvPr id="32" name="Rectangle 31">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8">
            <a:extLst>
              <a:ext uri="{FF2B5EF4-FFF2-40B4-BE49-F238E27FC236}">
                <a16:creationId xmlns:a16="http://schemas.microsoft.com/office/drawing/2014/main" id="{4BDD00CC-20B4-FD8D-80EF-37A7FE5620FD}"/>
              </a:ext>
            </a:extLst>
          </p:cNvPr>
          <p:cNvSpPr>
            <a:spLocks noGrp="1"/>
          </p:cNvSpPr>
          <p:nvPr>
            <p:ph type="subTitle" idx="1"/>
          </p:nvPr>
        </p:nvSpPr>
        <p:spPr>
          <a:xfrm>
            <a:off x="7780714" y="2367955"/>
            <a:ext cx="3860424" cy="3724869"/>
          </a:xfrm>
        </p:spPr>
        <p:txBody>
          <a:bodyPr vert="horz" wrap="square" lIns="0" tIns="0" rIns="0" bIns="0" rtlCol="0">
            <a:normAutofit/>
          </a:bodyPr>
          <a:lstStyle/>
          <a:p>
            <a:pPr marL="0">
              <a:lnSpc>
                <a:spcPct val="100000"/>
              </a:lnSpc>
            </a:pPr>
            <a:r>
              <a:rPr lang="el-GR" sz="1600" b="0" i="0" dirty="0">
                <a:effectLst/>
                <a:latin typeface="Times New Roman" panose="02020603050405020304" pitchFamily="18" charset="0"/>
              </a:rPr>
              <a:t>Υπάρχουν αρκετές βάσεις δεδομένων </a:t>
            </a:r>
            <a:r>
              <a:rPr lang="el-GR" sz="1600" b="0" i="0" dirty="0" err="1">
                <a:effectLst/>
                <a:latin typeface="Times New Roman" panose="02020603050405020304" pitchFamily="18" charset="0"/>
              </a:rPr>
              <a:t>NoSQL</a:t>
            </a:r>
            <a:r>
              <a:rPr lang="el-GR" sz="1600" b="0" i="0" dirty="0">
                <a:effectLst/>
                <a:latin typeface="Times New Roman" panose="02020603050405020304" pitchFamily="18" charset="0"/>
              </a:rPr>
              <a:t> που θα μπορούσαν να είναι κατάλληλες για τη διαχείριση δεδομένων βιοπληροφορικής, ανάλογα με τις συγκεκριμένες απαιτήσεις του έργου. Ακολουθούν ορισμένες προτάσεις:</a:t>
            </a:r>
          </a:p>
          <a:p>
            <a:pPr marL="285750" indent="-285750">
              <a:lnSpc>
                <a:spcPct val="100000"/>
              </a:lnSpc>
              <a:buFont typeface="Arial" panose="020B0604020202020204" pitchFamily="34" charset="0"/>
              <a:buChar char="•"/>
            </a:pPr>
            <a:r>
              <a:rPr lang="en-US" sz="1600" dirty="0"/>
              <a:t>MongoDB</a:t>
            </a:r>
          </a:p>
          <a:p>
            <a:pPr marL="285750" indent="-285750">
              <a:lnSpc>
                <a:spcPct val="100000"/>
              </a:lnSpc>
              <a:buFont typeface="Arial" panose="020B0604020202020204" pitchFamily="34" charset="0"/>
              <a:buChar char="•"/>
            </a:pPr>
            <a:r>
              <a:rPr lang="en-US" sz="1400" b="0" i="0" dirty="0">
                <a:effectLst/>
                <a:latin typeface="Times New Roman" panose="02020603050405020304" pitchFamily="18" charset="0"/>
              </a:rPr>
              <a:t>Apache Cassandra</a:t>
            </a:r>
          </a:p>
          <a:p>
            <a:pPr marL="285750" indent="-285750">
              <a:lnSpc>
                <a:spcPct val="100000"/>
              </a:lnSpc>
              <a:buFont typeface="Arial" panose="020B0604020202020204" pitchFamily="34" charset="0"/>
              <a:buChar char="•"/>
            </a:pPr>
            <a:r>
              <a:rPr lang="en-US" sz="1400" kern="1200" dirty="0">
                <a:latin typeface="Times New Roman" panose="02020603050405020304" pitchFamily="18" charset="0"/>
                <a:ea typeface="+mn-ea"/>
                <a:cs typeface="+mn-cs"/>
              </a:rPr>
              <a:t>Neoj4</a:t>
            </a:r>
          </a:p>
          <a:p>
            <a:pPr marL="285750" indent="-285750">
              <a:lnSpc>
                <a:spcPct val="100000"/>
              </a:lnSpc>
              <a:buFont typeface="Arial" panose="020B0604020202020204" pitchFamily="34" charset="0"/>
              <a:buChar char="•"/>
            </a:pPr>
            <a:r>
              <a:rPr lang="en-US" sz="1400" dirty="0">
                <a:latin typeface="Times New Roman" panose="02020603050405020304" pitchFamily="18" charset="0"/>
              </a:rPr>
              <a:t>Couchbase</a:t>
            </a:r>
            <a:endParaRPr lang="en-US" sz="1600" kern="1200" dirty="0">
              <a:latin typeface="+mn-lt"/>
              <a:ea typeface="+mn-ea"/>
              <a:cs typeface="+mn-cs"/>
            </a:endParaRPr>
          </a:p>
        </p:txBody>
      </p:sp>
      <p:sp>
        <p:nvSpPr>
          <p:cNvPr id="5" name="Slide Number Placeholder 4">
            <a:extLst>
              <a:ext uri="{FF2B5EF4-FFF2-40B4-BE49-F238E27FC236}">
                <a16:creationId xmlns:a16="http://schemas.microsoft.com/office/drawing/2014/main" id="{4111312E-D3B5-DA43-E10A-F16391535526}"/>
              </a:ext>
            </a:extLst>
          </p:cNvPr>
          <p:cNvSpPr>
            <a:spLocks noGrp="1"/>
          </p:cNvSpPr>
          <p:nvPr>
            <p:ph type="sldNum" sz="quarter" idx="4294967295"/>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3094036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sz="3200" cap="none" dirty="0"/>
              <a:t>MongoDB</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428105" y="2405908"/>
            <a:ext cx="5429114" cy="3515555"/>
          </a:xfrm>
        </p:spPr>
        <p:txBody>
          <a:bodyPr/>
          <a:lstStyle/>
          <a:p>
            <a:pPr marL="0" indent="0" algn="l" rtl="0">
              <a:buNone/>
            </a:pPr>
            <a:r>
              <a:rPr lang="en-US" sz="1800" b="0" i="0" dirty="0">
                <a:solidFill>
                  <a:srgbClr val="D4D4D4"/>
                </a:solidFill>
                <a:effectLst/>
                <a:latin typeface="Times New Roman" panose="02020603050405020304" pitchFamily="18" charset="0"/>
              </a:rPr>
              <a:t>H </a:t>
            </a:r>
            <a:r>
              <a:rPr lang="el-GR" sz="1800" b="0" i="0" dirty="0" err="1">
                <a:solidFill>
                  <a:srgbClr val="D4D4D4"/>
                </a:solidFill>
                <a:effectLst/>
                <a:latin typeface="Times New Roman" panose="02020603050405020304" pitchFamily="18" charset="0"/>
              </a:rPr>
              <a:t>MongoDB</a:t>
            </a:r>
            <a:r>
              <a:rPr lang="el-GR" sz="1800" b="0" i="0" dirty="0">
                <a:solidFill>
                  <a:srgbClr val="D4D4D4"/>
                </a:solidFill>
                <a:effectLst/>
                <a:latin typeface="Times New Roman" panose="02020603050405020304" pitchFamily="18" charset="0"/>
              </a:rPr>
              <a:t> είναι μια δημοφιλής βάση δεδομένων </a:t>
            </a:r>
            <a:r>
              <a:rPr lang="el-GR" sz="1800" b="0" i="0" dirty="0" err="1">
                <a:solidFill>
                  <a:srgbClr val="D4D4D4"/>
                </a:solidFill>
                <a:effectLst/>
                <a:latin typeface="Times New Roman" panose="02020603050405020304" pitchFamily="18" charset="0"/>
              </a:rPr>
              <a:t>NoSQL</a:t>
            </a:r>
            <a:r>
              <a:rPr lang="el-GR" sz="1800" b="0" i="0" dirty="0">
                <a:solidFill>
                  <a:srgbClr val="D4D4D4"/>
                </a:solidFill>
                <a:effectLst/>
                <a:latin typeface="Times New Roman" panose="02020603050405020304" pitchFamily="18" charset="0"/>
              </a:rPr>
              <a:t> προσανατολισμένη σε έγγραφα που μπορεί να χειριστεί μεγάλες ποσότητες </a:t>
            </a:r>
            <a:r>
              <a:rPr lang="el-GR" sz="1800" b="0" i="0" dirty="0" err="1">
                <a:solidFill>
                  <a:srgbClr val="D4D4D4"/>
                </a:solidFill>
                <a:effectLst/>
                <a:latin typeface="Times New Roman" panose="02020603050405020304" pitchFamily="18" charset="0"/>
              </a:rPr>
              <a:t>ημιδομημένων</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και μη δομημένων δεδομένων. Παρέχει ευέλικτες σχεδιάσεις σχημάτων που μπορούν</a:t>
            </a:r>
            <a:r>
              <a:rPr lang="en-US" sz="1800" dirty="0">
                <a:solidFill>
                  <a:srgbClr val="D4D4D4"/>
                </a:solidFill>
                <a:latin typeface="Times New Roman" panose="02020603050405020304" pitchFamily="18" charset="0"/>
              </a:rPr>
              <a:t> </a:t>
            </a:r>
            <a:r>
              <a:rPr lang="el-GR" sz="1800" b="0" i="0" dirty="0">
                <a:solidFill>
                  <a:srgbClr val="D4D4D4"/>
                </a:solidFill>
                <a:effectLst/>
                <a:latin typeface="Times New Roman" panose="02020603050405020304" pitchFamily="18" charset="0"/>
              </a:rPr>
              <a:t>εύκολα</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να</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προσαρμοστούν</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στις</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μεταβαλλόμενες</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ανάγκες</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δεδομένων</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και</a:t>
            </a:r>
            <a:r>
              <a:rPr lang="en-US" sz="1800" b="0" i="0" dirty="0">
                <a:solidFill>
                  <a:srgbClr val="D4D4D4"/>
                </a:solidFill>
                <a:effectLst/>
                <a:latin typeface="Times New Roman" panose="02020603050405020304" pitchFamily="18" charset="0"/>
              </a:rPr>
              <a:t> </a:t>
            </a:r>
            <a:r>
              <a:rPr lang="el-GR" sz="1800" b="0" i="0" dirty="0">
                <a:solidFill>
                  <a:srgbClr val="D4D4D4"/>
                </a:solidFill>
                <a:effectLst/>
                <a:latin typeface="Times New Roman" panose="02020603050405020304" pitchFamily="18" charset="0"/>
              </a:rPr>
              <a:t>υποστηρίζει εμπλουτισμένες δυνατότητες ερωτημάτων και συνάθροισης.</a:t>
            </a:r>
            <a:endParaRPr lang="el-GR" sz="1800" b="0" i="0" dirty="0">
              <a:solidFill>
                <a:srgbClr val="D4D4D4"/>
              </a:solidFill>
              <a:effectLst/>
              <a:latin typeface="Arial" panose="020B0604020202020204" pitchFamily="34" charset="0"/>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marL="0" indent="0"/>
            <a:r>
              <a:rPr lang="el-GR" sz="3200" cap="none" dirty="0" err="1"/>
              <a:t>Apache</a:t>
            </a:r>
            <a:r>
              <a:rPr lang="en-US" sz="3200" cap="none" dirty="0"/>
              <a:t> </a:t>
            </a:r>
            <a:r>
              <a:rPr lang="el-GR" sz="3200" cap="none" dirty="0" err="1"/>
              <a:t>Cassandra</a:t>
            </a:r>
            <a:endParaRPr lang="en-US" sz="3200" cap="none"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0" indent="0">
              <a:buNone/>
            </a:pPr>
            <a:r>
              <a:rPr lang="en-US" sz="1800" dirty="0">
                <a:solidFill>
                  <a:srgbClr val="D4D4D4"/>
                </a:solidFill>
                <a:latin typeface="Times New Roman" panose="02020603050405020304" pitchFamily="18" charset="0"/>
              </a:rPr>
              <a:t>H </a:t>
            </a:r>
            <a:r>
              <a:rPr lang="el-GR" sz="1800" dirty="0" err="1">
                <a:solidFill>
                  <a:srgbClr val="D4D4D4"/>
                </a:solidFill>
                <a:latin typeface="Times New Roman" panose="02020603050405020304" pitchFamily="18" charset="0"/>
              </a:rPr>
              <a:t>Apache</a:t>
            </a:r>
            <a:r>
              <a:rPr lang="en-US" sz="1800" dirty="0">
                <a:solidFill>
                  <a:srgbClr val="D4D4D4"/>
                </a:solidFill>
                <a:latin typeface="Times New Roman" panose="02020603050405020304" pitchFamily="18" charset="0"/>
              </a:rPr>
              <a:t> </a:t>
            </a:r>
            <a:r>
              <a:rPr lang="el-GR" sz="1800" dirty="0" err="1">
                <a:solidFill>
                  <a:srgbClr val="D4D4D4"/>
                </a:solidFill>
                <a:latin typeface="Times New Roman" panose="02020603050405020304" pitchFamily="18" charset="0"/>
              </a:rPr>
              <a:t>Cassandra</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είναι</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μια</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εξαιρετικά</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κλιμακούμενη,</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κατανεμημένη βάση δεδομένων </a:t>
            </a:r>
            <a:r>
              <a:rPr lang="el-GR" sz="1800" dirty="0" err="1">
                <a:solidFill>
                  <a:srgbClr val="D4D4D4"/>
                </a:solidFill>
                <a:latin typeface="Times New Roman" panose="02020603050405020304" pitchFamily="18" charset="0"/>
              </a:rPr>
              <a:t>NoSQL</a:t>
            </a:r>
            <a:r>
              <a:rPr lang="el-GR" sz="1800" dirty="0">
                <a:solidFill>
                  <a:srgbClr val="D4D4D4"/>
                </a:solidFill>
                <a:latin typeface="Times New Roman" panose="02020603050405020304" pitchFamily="18" charset="0"/>
              </a:rPr>
              <a:t> που έχει σχεδιαστεί για υψηλή διαθεσιμότητα</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και ανοχή σφαλμάτων. Είναι κατάλληλο για το χειρισμό μεγάλων όγκων δεδομένων και παρέχει ρυθμιζόμενα επίπεδα συνέπειας που μπορούν να διαμορφωθούν</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με βάση τα συγκεκριμένα μοτίβα πρόσβασης δεδομένων.</a:t>
            </a:r>
            <a:endParaRPr lang="en-US" sz="1800" dirty="0">
              <a:solidFill>
                <a:srgbClr val="D4D4D4"/>
              </a:solidFill>
              <a:latin typeface="Times New Roman" panose="02020603050405020304" pitchFamily="18" charset="0"/>
            </a:endParaRPr>
          </a:p>
          <a:p>
            <a:pPr marL="0" indent="0">
              <a:buNone/>
            </a:pP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9134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l-GR" sz="3200" cap="none" dirty="0"/>
              <a:t>Neo4</a:t>
            </a:r>
            <a:r>
              <a:rPr lang="en-US" sz="3200" cap="none" dirty="0"/>
              <a:t>j</a:t>
            </a:r>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428105" y="2405908"/>
            <a:ext cx="5429114" cy="3515555"/>
          </a:xfrm>
        </p:spPr>
        <p:txBody>
          <a:bodyPr/>
          <a:lstStyle/>
          <a:p>
            <a:pPr marL="0" indent="0" algn="l" rtl="0">
              <a:buNone/>
            </a:pPr>
            <a:r>
              <a:rPr lang="en-US" sz="1800" dirty="0">
                <a:solidFill>
                  <a:srgbClr val="D4D4D4"/>
                </a:solidFill>
                <a:latin typeface="Times New Roman" panose="02020603050405020304" pitchFamily="18" charset="0"/>
              </a:rPr>
              <a:t>H</a:t>
            </a:r>
            <a:r>
              <a:rPr lang="en-US" sz="1050" b="0" i="0" dirty="0">
                <a:solidFill>
                  <a:srgbClr val="D4D4D4"/>
                </a:solidFill>
                <a:effectLst/>
                <a:latin typeface="Times New Roman" panose="02020603050405020304" pitchFamily="18" charset="0"/>
              </a:rPr>
              <a:t> </a:t>
            </a:r>
            <a:r>
              <a:rPr lang="el-GR" sz="1800" dirty="0">
                <a:solidFill>
                  <a:srgbClr val="D4D4D4"/>
                </a:solidFill>
                <a:latin typeface="Times New Roman" panose="02020603050405020304" pitchFamily="18" charset="0"/>
              </a:rPr>
              <a:t>Neo4j είναι μια βάση δεδομένων γραφημάτων που έχει βελτιστοποιηθείγιατηναποθήκευσηκαιτηναναζήτησηεξαιρετικάσυνδεδεμένωνδεδομένων,όπωςβιολογικά δίκτυα ή δεδομένα γονιδιακής έκφρασης. Παρέχει ένα πλούσιο σύνολο</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αλγορίθμων γραφημάτων και εργαλείων </a:t>
            </a:r>
            <a:r>
              <a:rPr lang="el-GR" sz="1800" dirty="0" err="1">
                <a:solidFill>
                  <a:srgbClr val="D4D4D4"/>
                </a:solidFill>
                <a:latin typeface="Times New Roman" panose="02020603050405020304" pitchFamily="18" charset="0"/>
              </a:rPr>
              <a:t>οπτικοποίησης</a:t>
            </a:r>
            <a:r>
              <a:rPr lang="el-GR" sz="1800" dirty="0">
                <a:solidFill>
                  <a:srgbClr val="D4D4D4"/>
                </a:solidFill>
                <a:latin typeface="Times New Roman" panose="02020603050405020304" pitchFamily="18" charset="0"/>
              </a:rPr>
              <a:t> και υποστηρίζει συναλλαγές ACID για τη διασφάλιση της ακεραιότητας των δεδομένων.</a:t>
            </a:r>
            <a:endParaRPr lang="en-US" sz="1800" dirty="0">
              <a:solidFill>
                <a:srgbClr val="D4D4D4"/>
              </a:solidFill>
              <a:latin typeface="Times New Roman" panose="02020603050405020304" pitchFamily="18" charset="0"/>
            </a:endParaRP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a:lstStyle/>
          <a:p>
            <a:pPr marL="0" indent="0"/>
            <a:r>
              <a:rPr lang="el-GR" sz="3200" cap="none" dirty="0"/>
              <a:t>Couchbase</a:t>
            </a:r>
            <a:endParaRPr lang="en-US" sz="3200" cap="none"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pPr marL="0" indent="0">
              <a:buNone/>
            </a:pPr>
            <a:r>
              <a:rPr lang="en-US" sz="1800" dirty="0">
                <a:solidFill>
                  <a:srgbClr val="D4D4D4"/>
                </a:solidFill>
                <a:latin typeface="Times New Roman" panose="02020603050405020304" pitchFamily="18" charset="0"/>
              </a:rPr>
              <a:t>H </a:t>
            </a:r>
            <a:r>
              <a:rPr lang="el-GR" sz="1800" dirty="0">
                <a:solidFill>
                  <a:srgbClr val="D4D4D4"/>
                </a:solidFill>
                <a:latin typeface="Times New Roman" panose="02020603050405020304" pitchFamily="18" charset="0"/>
              </a:rPr>
              <a:t>Couchbase είναι μια βάση δεδομένων </a:t>
            </a:r>
            <a:r>
              <a:rPr lang="el-GR" sz="1800" dirty="0" err="1">
                <a:solidFill>
                  <a:srgbClr val="D4D4D4"/>
                </a:solidFill>
                <a:latin typeface="Times New Roman" panose="02020603050405020304" pitchFamily="18" charset="0"/>
              </a:rPr>
              <a:t>NoSQL</a:t>
            </a:r>
            <a:r>
              <a:rPr lang="el-GR" sz="1800" dirty="0">
                <a:solidFill>
                  <a:srgbClr val="D4D4D4"/>
                </a:solidFill>
                <a:latin typeface="Times New Roman" panose="02020603050405020304" pitchFamily="18" charset="0"/>
              </a:rPr>
              <a:t> που συνδυάζει την</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ευελιξία των βάσεων δεδομένων προσανατολισμένων σε έγγραφα με την απόδοση</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των</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καταστημάτων</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κλειδιού-τιμής.</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Υποστηρίζει</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πολυδιάστατη</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κλιμάκωση,</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επιτρέποντας την οριζόντια κλιμάκωση τόσο των δεδομένων όσο και της επεξεργαστικής</a:t>
            </a:r>
            <a:r>
              <a:rPr lang="en-US" sz="1800" dirty="0">
                <a:solidFill>
                  <a:srgbClr val="D4D4D4"/>
                </a:solidFill>
                <a:latin typeface="Times New Roman" panose="02020603050405020304" pitchFamily="18" charset="0"/>
              </a:rPr>
              <a:t> </a:t>
            </a:r>
            <a:r>
              <a:rPr lang="el-GR" sz="1800" dirty="0">
                <a:solidFill>
                  <a:srgbClr val="D4D4D4"/>
                </a:solidFill>
                <a:latin typeface="Times New Roman" panose="02020603050405020304" pitchFamily="18" charset="0"/>
              </a:rPr>
              <a:t>ισχύος.</a:t>
            </a:r>
          </a:p>
          <a:p>
            <a:pPr marL="0" indent="0">
              <a:buNone/>
            </a:pPr>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518927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997061E-3447-40AF-B361-EE5D7E386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7FE08192-9AFF-900C-2427-06605D00D2A8}"/>
              </a:ext>
            </a:extLst>
          </p:cNvPr>
          <p:cNvSpPr>
            <a:spLocks noGrp="1"/>
          </p:cNvSpPr>
          <p:nvPr>
            <p:ph type="ctrTitle"/>
          </p:nvPr>
        </p:nvSpPr>
        <p:spPr>
          <a:xfrm>
            <a:off x="5267325" y="549275"/>
            <a:ext cx="6373812" cy="1470225"/>
          </a:xfrm>
        </p:spPr>
        <p:txBody>
          <a:bodyPr vert="horz" wrap="square" lIns="0" tIns="0" rIns="0" bIns="0" rtlCol="0" anchor="b" anchorCtr="0">
            <a:normAutofit/>
          </a:bodyPr>
          <a:lstStyle/>
          <a:p>
            <a:pPr>
              <a:lnSpc>
                <a:spcPct val="100000"/>
              </a:lnSpc>
            </a:pPr>
            <a:r>
              <a:rPr lang="el-GR" sz="3200" dirty="0">
                <a:latin typeface="Times New Roman" panose="02020603050405020304" pitchFamily="18" charset="0"/>
              </a:rPr>
              <a:t>Δ</a:t>
            </a:r>
            <a:r>
              <a:rPr lang="el-GR" sz="3200" b="0" i="0" dirty="0">
                <a:effectLst/>
                <a:latin typeface="Times New Roman" panose="02020603050405020304" pitchFamily="18" charset="0"/>
              </a:rPr>
              <a:t>ημιουργία δεδομένων με χρήση </a:t>
            </a:r>
            <a:r>
              <a:rPr lang="el-GR" sz="3200" b="0" i="0" dirty="0" err="1">
                <a:effectLst/>
                <a:latin typeface="Times New Roman" panose="02020603050405020304" pitchFamily="18" charset="0"/>
              </a:rPr>
              <a:t>datagenerator</a:t>
            </a:r>
            <a:r>
              <a:rPr lang="el-GR" sz="3200" b="0" i="0" dirty="0">
                <a:effectLst/>
                <a:latin typeface="Times New Roman" panose="02020603050405020304" pitchFamily="18" charset="0"/>
              </a:rPr>
              <a:t> ή ανεύρεση έτοιμων δεδομένων.</a:t>
            </a:r>
            <a:endParaRPr lang="en-US" sz="9600" dirty="0"/>
          </a:p>
        </p:txBody>
      </p:sp>
      <p:sp>
        <p:nvSpPr>
          <p:cNvPr id="11" name="Subtitle 10">
            <a:extLst>
              <a:ext uri="{FF2B5EF4-FFF2-40B4-BE49-F238E27FC236}">
                <a16:creationId xmlns:a16="http://schemas.microsoft.com/office/drawing/2014/main" id="{32AC23FE-98A0-05BB-394B-DEBE6F765F60}"/>
              </a:ext>
            </a:extLst>
          </p:cNvPr>
          <p:cNvSpPr>
            <a:spLocks noGrp="1"/>
          </p:cNvSpPr>
          <p:nvPr>
            <p:ph type="subTitle" idx="1"/>
          </p:nvPr>
        </p:nvSpPr>
        <p:spPr>
          <a:xfrm>
            <a:off x="5267325" y="2143019"/>
            <a:ext cx="6373812" cy="4165707"/>
          </a:xfrm>
        </p:spPr>
        <p:txBody>
          <a:bodyPr vert="horz" wrap="square" lIns="0" tIns="0" rIns="0" bIns="0" rtlCol="0">
            <a:normAutofit/>
          </a:bodyPr>
          <a:lstStyle/>
          <a:p>
            <a:pPr marL="0" indent="0">
              <a:lnSpc>
                <a:spcPct val="100000"/>
              </a:lnSpc>
            </a:pPr>
            <a:r>
              <a:rPr lang="el-GR" dirty="0"/>
              <a:t>Υπάρχουν υπηρεσίες  όπως </a:t>
            </a:r>
            <a:r>
              <a:rPr lang="en-US" b="0" i="0" dirty="0" err="1">
                <a:effectLst/>
                <a:latin typeface="Times New Roman" panose="02020603050405020304" pitchFamily="18" charset="0"/>
              </a:rPr>
              <a:t>BioGRID</a:t>
            </a:r>
            <a:r>
              <a:rPr lang="el-GR" b="0" i="0" dirty="0">
                <a:effectLst/>
                <a:latin typeface="Times New Roman" panose="02020603050405020304" pitchFamily="18" charset="0"/>
              </a:rPr>
              <a:t>, </a:t>
            </a:r>
            <a:r>
              <a:rPr lang="en-US" b="0" i="0" dirty="0" err="1">
                <a:effectLst/>
                <a:latin typeface="Times New Roman" panose="02020603050405020304" pitchFamily="18" charset="0"/>
              </a:rPr>
              <a:t>RxNorm</a:t>
            </a:r>
            <a:r>
              <a:rPr lang="el-GR" dirty="0">
                <a:latin typeface="Times New Roman" panose="02020603050405020304" pitchFamily="18" charset="0"/>
              </a:rPr>
              <a:t> </a:t>
            </a:r>
            <a:r>
              <a:rPr lang="el-GR" b="0" i="0" dirty="0">
                <a:effectLst/>
                <a:latin typeface="Times New Roman" panose="02020603050405020304" pitchFamily="18" charset="0"/>
              </a:rPr>
              <a:t>και το </a:t>
            </a:r>
            <a:r>
              <a:rPr lang="en-US" b="0" i="0" dirty="0" err="1">
                <a:effectLst/>
                <a:latin typeface="Times New Roman" panose="02020603050405020304" pitchFamily="18" charset="0"/>
              </a:rPr>
              <a:t>DrugBank</a:t>
            </a:r>
            <a:r>
              <a:rPr lang="el-GR" b="0" i="0" dirty="0">
                <a:effectLst/>
                <a:latin typeface="Times New Roman" panose="02020603050405020304" pitchFamily="18" charset="0"/>
              </a:rPr>
              <a:t> που παρέχουν δεδομένα</a:t>
            </a:r>
            <a:r>
              <a:rPr lang="el-GR" dirty="0">
                <a:latin typeface="Times New Roman" panose="02020603050405020304" pitchFamily="18" charset="0"/>
              </a:rPr>
              <a:t>, αλλά με αίτηση.</a:t>
            </a:r>
          </a:p>
          <a:p>
            <a:pPr marL="0" indent="0">
              <a:lnSpc>
                <a:spcPct val="100000"/>
              </a:lnSpc>
            </a:pPr>
            <a:r>
              <a:rPr lang="el-GR" dirty="0"/>
              <a:t>Τα δεδομένα που έχω είναι από το </a:t>
            </a:r>
            <a:r>
              <a:rPr lang="en-US" dirty="0" err="1"/>
              <a:t>Kaggel</a:t>
            </a:r>
            <a:r>
              <a:rPr lang="en-US" dirty="0"/>
              <a:t> </a:t>
            </a:r>
            <a:r>
              <a:rPr lang="el-GR" dirty="0"/>
              <a:t>και έχουν επεξεργαστεί. </a:t>
            </a:r>
            <a:endParaRPr lang="en-US" dirty="0"/>
          </a:p>
          <a:p>
            <a:pPr marL="457200" indent="-457200">
              <a:lnSpc>
                <a:spcPct val="100000"/>
              </a:lnSpc>
              <a:buFont typeface="+mj-lt"/>
              <a:buAutoNum type="arabicPeriod"/>
            </a:pPr>
            <a:r>
              <a:rPr lang="en-US" b="1" i="0" dirty="0">
                <a:solidFill>
                  <a:schemeClr val="tx1">
                    <a:lumMod val="65000"/>
                  </a:schemeClr>
                </a:solidFill>
                <a:effectLst/>
                <a:latin typeface="zeitung"/>
              </a:rPr>
              <a:t>UCI ML Drug Review dataset</a:t>
            </a:r>
          </a:p>
          <a:p>
            <a:pPr marL="457200" indent="-457200">
              <a:lnSpc>
                <a:spcPct val="100000"/>
              </a:lnSpc>
              <a:buFont typeface="+mj-lt"/>
              <a:buAutoNum type="arabicPeriod"/>
            </a:pPr>
            <a:r>
              <a:rPr lang="en-US" b="1" dirty="0">
                <a:solidFill>
                  <a:schemeClr val="tx1">
                    <a:lumMod val="65000"/>
                  </a:schemeClr>
                </a:solidFill>
                <a:latin typeface="zeitung"/>
              </a:rPr>
              <a:t>Structural Protein Sequences</a:t>
            </a:r>
          </a:p>
          <a:p>
            <a:pPr marL="457200" indent="-457200">
              <a:lnSpc>
                <a:spcPct val="100000"/>
              </a:lnSpc>
              <a:buFont typeface="+mj-lt"/>
              <a:buAutoNum type="arabicPeriod"/>
            </a:pPr>
            <a:endParaRPr lang="en-US" dirty="0"/>
          </a:p>
        </p:txBody>
      </p:sp>
      <p:grpSp>
        <p:nvGrpSpPr>
          <p:cNvPr id="31" name="Group 30">
            <a:extLst>
              <a:ext uri="{FF2B5EF4-FFF2-40B4-BE49-F238E27FC236}">
                <a16:creationId xmlns:a16="http://schemas.microsoft.com/office/drawing/2014/main" id="{29852CF9-0BB2-4896-8B33-ADF9E59B49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6718" y="856763"/>
            <a:ext cx="1468514" cy="1521012"/>
            <a:chOff x="5236793" y="2432482"/>
            <a:chExt cx="1468514" cy="1521012"/>
          </a:xfrm>
        </p:grpSpPr>
        <p:sp>
          <p:nvSpPr>
            <p:cNvPr id="32" name="Freeform 5">
              <a:extLst>
                <a:ext uri="{FF2B5EF4-FFF2-40B4-BE49-F238E27FC236}">
                  <a16:creationId xmlns:a16="http://schemas.microsoft.com/office/drawing/2014/main" id="{E79CA92F-265C-4597-89CB-329767328B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6">
              <a:extLst>
                <a:ext uri="{FF2B5EF4-FFF2-40B4-BE49-F238E27FC236}">
                  <a16:creationId xmlns:a16="http://schemas.microsoft.com/office/drawing/2014/main" id="{D9A45552-B7CA-4E93-939E-352BEBA71A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8">
              <a:extLst>
                <a:ext uri="{FF2B5EF4-FFF2-40B4-BE49-F238E27FC236}">
                  <a16:creationId xmlns:a16="http://schemas.microsoft.com/office/drawing/2014/main" id="{8D7B6E7F-9785-434F-B05B-E972A1773D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6" name="Oval 35">
            <a:extLst>
              <a:ext uri="{FF2B5EF4-FFF2-40B4-BE49-F238E27FC236}">
                <a16:creationId xmlns:a16="http://schemas.microsoft.com/office/drawing/2014/main" id="{9659A3D4-9896-4F11-9112-6C5E0390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50D25812-D4C9-48D5-8E64-65C4BB4218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0176" y="3037220"/>
            <a:ext cx="3960000" cy="2696065"/>
            <a:chOff x="3433290" y="8649159"/>
            <a:chExt cx="3960000" cy="2696065"/>
          </a:xfrm>
        </p:grpSpPr>
        <p:sp>
          <p:nvSpPr>
            <p:cNvPr id="39" name="Freeform: Shape 38">
              <a:extLst>
                <a:ext uri="{FF2B5EF4-FFF2-40B4-BE49-F238E27FC236}">
                  <a16:creationId xmlns:a16="http://schemas.microsoft.com/office/drawing/2014/main" id="{3F0EA802-54E3-4D3B-9253-112BE1342D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57BBC533-5FA8-430D-837D-70DD9EC00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F56FEF69-54B2-43E1-84AA-F79860841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598519AB-CAAE-4D25-8B45-03A802C87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AF15CDBF-853E-9CE9-EB85-F223809FABBE}"/>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2625324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55B11EA-4CEB-5C91-FECE-E89435B9E20A}"/>
              </a:ext>
            </a:extLst>
          </p:cNvPr>
          <p:cNvSpPr>
            <a:spLocks noGrp="1"/>
          </p:cNvSpPr>
          <p:nvPr>
            <p:ph type="body" idx="1"/>
          </p:nvPr>
        </p:nvSpPr>
        <p:spPr>
          <a:xfrm>
            <a:off x="542791" y="816975"/>
            <a:ext cx="5437186" cy="535354"/>
          </a:xfrm>
        </p:spPr>
        <p:txBody>
          <a:bodyPr/>
          <a:lstStyle/>
          <a:p>
            <a:r>
              <a:rPr lang="en-US" b="0" i="0" dirty="0">
                <a:effectLst/>
                <a:latin typeface="Times New Roman" panose="02020603050405020304" pitchFamily="18" charset="0"/>
              </a:rPr>
              <a:t>Drugs dataset</a:t>
            </a:r>
            <a:endParaRPr lang="en-US" dirty="0"/>
          </a:p>
        </p:txBody>
      </p:sp>
      <p:pic>
        <p:nvPicPr>
          <p:cNvPr id="14" name="Content Placeholder 13" descr="Graphical user interface, text, application&#10;&#10;Description automatically generated">
            <a:extLst>
              <a:ext uri="{FF2B5EF4-FFF2-40B4-BE49-F238E27FC236}">
                <a16:creationId xmlns:a16="http://schemas.microsoft.com/office/drawing/2014/main" id="{C94A9FE6-D1D0-2192-7360-76B3CD2D80B8}"/>
              </a:ext>
            </a:extLst>
          </p:cNvPr>
          <p:cNvPicPr>
            <a:picLocks noGrp="1" noChangeAspect="1"/>
          </p:cNvPicPr>
          <p:nvPr>
            <p:ph sz="half" idx="2"/>
          </p:nvPr>
        </p:nvPicPr>
        <p:blipFill rotWithShape="1">
          <a:blip r:embed="rId2"/>
          <a:srcRect l="13332" t="11180" b="27350"/>
          <a:stretch/>
        </p:blipFill>
        <p:spPr>
          <a:xfrm>
            <a:off x="542791" y="2171698"/>
            <a:ext cx="5317682" cy="3148445"/>
          </a:xfrm>
        </p:spPr>
      </p:pic>
      <p:sp>
        <p:nvSpPr>
          <p:cNvPr id="11" name="Text Placeholder 10">
            <a:extLst>
              <a:ext uri="{FF2B5EF4-FFF2-40B4-BE49-F238E27FC236}">
                <a16:creationId xmlns:a16="http://schemas.microsoft.com/office/drawing/2014/main" id="{42D11899-4ED9-55FD-576F-79A7271B8F03}"/>
              </a:ext>
            </a:extLst>
          </p:cNvPr>
          <p:cNvSpPr>
            <a:spLocks noGrp="1"/>
          </p:cNvSpPr>
          <p:nvPr>
            <p:ph type="body" sz="quarter" idx="3"/>
          </p:nvPr>
        </p:nvSpPr>
        <p:spPr>
          <a:xfrm>
            <a:off x="6204745" y="1084652"/>
            <a:ext cx="5436392" cy="535354"/>
          </a:xfrm>
        </p:spPr>
        <p:txBody>
          <a:bodyPr/>
          <a:lstStyle/>
          <a:p>
            <a:pPr rtl="0"/>
            <a:r>
              <a:rPr lang="en-US" dirty="0" err="1">
                <a:effectLst/>
                <a:latin typeface="Times New Roman" panose="02020603050405020304" pitchFamily="18" charset="0"/>
              </a:rPr>
              <a:t>pdb_seq</a:t>
            </a:r>
            <a:r>
              <a:rPr lang="en-US" dirty="0">
                <a:effectLst/>
                <a:latin typeface="Times New Roman" panose="02020603050405020304" pitchFamily="18" charset="0"/>
              </a:rPr>
              <a:t> DATASET</a:t>
            </a:r>
            <a:br>
              <a:rPr lang="en-US" b="0" i="0" dirty="0">
                <a:solidFill>
                  <a:srgbClr val="D4D4D4"/>
                </a:solidFill>
                <a:effectLst/>
                <a:latin typeface="Arial" panose="020B0604020202020204" pitchFamily="34" charset="0"/>
              </a:rPr>
            </a:br>
            <a:endParaRPr lang="en-US" dirty="0"/>
          </a:p>
        </p:txBody>
      </p:sp>
      <p:pic>
        <p:nvPicPr>
          <p:cNvPr id="16" name="Content Placeholder 15" descr="Chart&#10;&#10;Description automatically generated with low confidence">
            <a:extLst>
              <a:ext uri="{FF2B5EF4-FFF2-40B4-BE49-F238E27FC236}">
                <a16:creationId xmlns:a16="http://schemas.microsoft.com/office/drawing/2014/main" id="{829DD7A9-ED7D-F13B-4396-2625C5B7E442}"/>
              </a:ext>
            </a:extLst>
          </p:cNvPr>
          <p:cNvPicPr>
            <a:picLocks noGrp="1" noChangeAspect="1"/>
          </p:cNvPicPr>
          <p:nvPr>
            <p:ph sz="quarter" idx="4"/>
          </p:nvPr>
        </p:nvPicPr>
        <p:blipFill rotWithShape="1">
          <a:blip r:embed="rId3"/>
          <a:srcRect l="13798" t="11478" b="3230"/>
          <a:stretch/>
        </p:blipFill>
        <p:spPr>
          <a:xfrm>
            <a:off x="6204745" y="2171698"/>
            <a:ext cx="5682455" cy="3148445"/>
          </a:xfrm>
        </p:spPr>
      </p:pic>
      <p:sp>
        <p:nvSpPr>
          <p:cNvPr id="5" name="Slide Number Placeholder 4">
            <a:extLst>
              <a:ext uri="{FF2B5EF4-FFF2-40B4-BE49-F238E27FC236}">
                <a16:creationId xmlns:a16="http://schemas.microsoft.com/office/drawing/2014/main" id="{ADA1E2FC-4816-5BC8-F70B-D092D4A3D4BC}"/>
              </a:ext>
            </a:extLst>
          </p:cNvPr>
          <p:cNvSpPr>
            <a:spLocks noGrp="1"/>
          </p:cNvSpPr>
          <p:nvPr>
            <p:ph type="sldNum" sz="quarter" idx="12"/>
          </p:nvPr>
        </p:nvSpPr>
        <p:spPr/>
        <p:txBody>
          <a:bodyPr/>
          <a:lstStyle/>
          <a:p>
            <a:fld id="{DBA1B0FB-D917-4C8C-928F-313BD683BF39}" type="slidenum">
              <a:rPr lang="en-US" smtClean="0"/>
              <a:t>8</a:t>
            </a:fld>
            <a:endParaRPr lang="en-US"/>
          </a:p>
        </p:txBody>
      </p:sp>
    </p:spTree>
    <p:extLst>
      <p:ext uri="{BB962C8B-B14F-4D97-AF65-F5344CB8AC3E}">
        <p14:creationId xmlns:p14="http://schemas.microsoft.com/office/powerpoint/2010/main" val="65257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8" name="Freeform: Shape 2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Oval 2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E5DA6B3-1F1F-D393-F8BF-8A64551F19BA}"/>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spcAft>
                <a:spcPts val="800"/>
              </a:spcAft>
            </a:pPr>
            <a:r>
              <a:rPr lang="en-US" sz="4400" cap="all" spc="200"/>
              <a:t>pdb_no_dups</a:t>
            </a:r>
          </a:p>
        </p:txBody>
      </p:sp>
      <p:pic>
        <p:nvPicPr>
          <p:cNvPr id="20" name="Content Placeholder 19" descr="Graphical user interface, application, Word&#10;&#10;Description automatically generated">
            <a:extLst>
              <a:ext uri="{FF2B5EF4-FFF2-40B4-BE49-F238E27FC236}">
                <a16:creationId xmlns:a16="http://schemas.microsoft.com/office/drawing/2014/main" id="{8B0EA574-0545-FE6A-FB0B-D4DE130FA87C}"/>
              </a:ext>
            </a:extLst>
          </p:cNvPr>
          <p:cNvPicPr>
            <a:picLocks noGrp="1" noChangeAspect="1"/>
          </p:cNvPicPr>
          <p:nvPr>
            <p:ph sz="quarter" idx="4"/>
          </p:nvPr>
        </p:nvPicPr>
        <p:blipFill rotWithShape="1">
          <a:blip r:embed="rId3"/>
          <a:srcRect l="14715" t="28895" b="1712"/>
          <a:stretch/>
        </p:blipFill>
        <p:spPr>
          <a:xfrm>
            <a:off x="550862" y="1830453"/>
            <a:ext cx="3565526" cy="1952126"/>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6" name="Content Placeholder 15" descr="Graphical user interface&#10;&#10;Description automatically generated">
            <a:extLst>
              <a:ext uri="{FF2B5EF4-FFF2-40B4-BE49-F238E27FC236}">
                <a16:creationId xmlns:a16="http://schemas.microsoft.com/office/drawing/2014/main" id="{474E67EF-A85C-CA24-F4F1-4A88134748FA}"/>
              </a:ext>
            </a:extLst>
          </p:cNvPr>
          <p:cNvPicPr>
            <a:picLocks noChangeAspect="1"/>
          </p:cNvPicPr>
          <p:nvPr/>
        </p:nvPicPr>
        <p:blipFill rotWithShape="1">
          <a:blip r:embed="rId4"/>
          <a:srcRect l="13768" t="10944" b="4820"/>
          <a:stretch/>
        </p:blipFill>
        <p:spPr>
          <a:xfrm>
            <a:off x="4295775" y="1875641"/>
            <a:ext cx="3565526" cy="1906938"/>
          </a:xfrm>
          <a:custGeom>
            <a:avLst/>
            <a:gdLst/>
            <a:ahLst/>
            <a:cxnLst/>
            <a:rect l="l" t="t" r="r" b="b"/>
            <a:pathLst>
              <a:path w="4064400" h="3782578">
                <a:moveTo>
                  <a:pt x="0" y="0"/>
                </a:moveTo>
                <a:lnTo>
                  <a:pt x="4064400" y="0"/>
                </a:lnTo>
                <a:lnTo>
                  <a:pt x="4064400" y="3782578"/>
                </a:lnTo>
                <a:lnTo>
                  <a:pt x="0" y="3782578"/>
                </a:lnTo>
                <a:close/>
              </a:path>
            </a:pathLst>
          </a:custGeom>
        </p:spPr>
      </p:pic>
      <p:pic>
        <p:nvPicPr>
          <p:cNvPr id="18" name="Content Placeholder 17" descr="Graphical user interface, application&#10;&#10;Description automatically generated">
            <a:extLst>
              <a:ext uri="{FF2B5EF4-FFF2-40B4-BE49-F238E27FC236}">
                <a16:creationId xmlns:a16="http://schemas.microsoft.com/office/drawing/2014/main" id="{B1F7C3CC-7825-B074-1304-B4337BD163C7}"/>
              </a:ext>
            </a:extLst>
          </p:cNvPr>
          <p:cNvPicPr>
            <a:picLocks noGrp="1" noChangeAspect="1"/>
          </p:cNvPicPr>
          <p:nvPr>
            <p:ph sz="quarter" idx="14"/>
          </p:nvPr>
        </p:nvPicPr>
        <p:blipFill rotWithShape="1">
          <a:blip r:embed="rId5"/>
          <a:srcRect l="13965" t="28343" b="2233"/>
          <a:stretch/>
        </p:blipFill>
        <p:spPr>
          <a:xfrm>
            <a:off x="8075613" y="2207357"/>
            <a:ext cx="3565525" cy="1575222"/>
          </a:xfrm>
          <a:custGeom>
            <a:avLst/>
            <a:gdLst/>
            <a:ahLst/>
            <a:cxnLst/>
            <a:rect l="l" t="t" r="r" b="b"/>
            <a:pathLst>
              <a:path w="4064400" h="3782578">
                <a:moveTo>
                  <a:pt x="0" y="0"/>
                </a:moveTo>
                <a:lnTo>
                  <a:pt x="4064400" y="0"/>
                </a:lnTo>
                <a:lnTo>
                  <a:pt x="4064400" y="3782578"/>
                </a:lnTo>
                <a:lnTo>
                  <a:pt x="0" y="3782578"/>
                </a:lnTo>
                <a:close/>
              </a:path>
            </a:pathLst>
          </a:custGeom>
        </p:spPr>
      </p:pic>
      <p:sp>
        <p:nvSpPr>
          <p:cNvPr id="24" name="Content Placeholder 23">
            <a:extLst>
              <a:ext uri="{FF2B5EF4-FFF2-40B4-BE49-F238E27FC236}">
                <a16:creationId xmlns:a16="http://schemas.microsoft.com/office/drawing/2014/main" id="{B32BBCF1-D11B-8BE4-1D3D-B62ACF783199}"/>
              </a:ext>
            </a:extLst>
          </p:cNvPr>
          <p:cNvSpPr>
            <a:spLocks noGrp="1"/>
          </p:cNvSpPr>
          <p:nvPr>
            <p:ph sz="half" idx="2"/>
          </p:nvPr>
        </p:nvSpPr>
        <p:spPr>
          <a:xfrm>
            <a:off x="6531715" y="4508500"/>
            <a:ext cx="1543898" cy="1998712"/>
          </a:xfrm>
        </p:spPr>
        <p:txBody>
          <a:bodyPr vert="horz" wrap="square" lIns="0" tIns="0" rIns="0" bIns="0" rtlCol="0" anchor="t">
            <a:noAutofit/>
          </a:bodyPr>
          <a:lstStyle/>
          <a:p>
            <a:pPr marL="0" indent="0">
              <a:lnSpc>
                <a:spcPct val="150000"/>
              </a:lnSpc>
              <a:spcBef>
                <a:spcPts val="0"/>
              </a:spcBef>
              <a:spcAft>
                <a:spcPts val="0"/>
              </a:spcAft>
              <a:buNone/>
            </a:pPr>
            <a:r>
              <a:rPr lang="en-US" sz="1100" dirty="0" err="1">
                <a:solidFill>
                  <a:schemeClr val="accent1"/>
                </a:solidFill>
                <a:latin typeface="Times New Roman" panose="02020603050405020304" pitchFamily="18" charset="0"/>
              </a:rPr>
              <a:t>structureId</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None/>
            </a:pPr>
            <a:r>
              <a:rPr lang="en-US" sz="1100" dirty="0">
                <a:solidFill>
                  <a:schemeClr val="accent1"/>
                </a:solidFill>
                <a:latin typeface="Times New Roman" panose="02020603050405020304" pitchFamily="18" charset="0"/>
              </a:rPr>
              <a:t>classification </a:t>
            </a:r>
          </a:p>
          <a:p>
            <a:pPr marL="0" indent="0">
              <a:lnSpc>
                <a:spcPct val="150000"/>
              </a:lnSpc>
              <a:spcBef>
                <a:spcPts val="0"/>
              </a:spcBef>
              <a:spcAft>
                <a:spcPts val="0"/>
              </a:spcAft>
              <a:buNone/>
            </a:pPr>
            <a:r>
              <a:rPr lang="en-US" sz="1100" dirty="0" err="1">
                <a:solidFill>
                  <a:schemeClr val="accent1"/>
                </a:solidFill>
                <a:latin typeface="Times New Roman" panose="02020603050405020304" pitchFamily="18" charset="0"/>
              </a:rPr>
              <a:t>experimentalTechnique</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None/>
            </a:pPr>
            <a:r>
              <a:rPr lang="en-US" sz="1100" dirty="0" err="1">
                <a:solidFill>
                  <a:schemeClr val="accent1"/>
                </a:solidFill>
                <a:latin typeface="Times New Roman" panose="02020603050405020304" pitchFamily="18" charset="0"/>
              </a:rPr>
              <a:t>macromoleculeType</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None/>
            </a:pPr>
            <a:r>
              <a:rPr lang="en-US" sz="1100" dirty="0" err="1">
                <a:solidFill>
                  <a:schemeClr val="accent1"/>
                </a:solidFill>
                <a:latin typeface="Times New Roman" panose="02020603050405020304" pitchFamily="18" charset="0"/>
              </a:rPr>
              <a:t>residueCount</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None/>
            </a:pPr>
            <a:r>
              <a:rPr lang="en-US" sz="1100" dirty="0">
                <a:solidFill>
                  <a:schemeClr val="accent1"/>
                </a:solidFill>
                <a:latin typeface="Times New Roman" panose="02020603050405020304" pitchFamily="18" charset="0"/>
              </a:rPr>
              <a:t>resolution</a:t>
            </a:r>
          </a:p>
          <a:p>
            <a:pPr marL="0" indent="0">
              <a:lnSpc>
                <a:spcPct val="150000"/>
              </a:lnSpc>
              <a:spcBef>
                <a:spcPts val="0"/>
              </a:spcBef>
              <a:spcAft>
                <a:spcPts val="0"/>
              </a:spcAft>
              <a:buNone/>
            </a:pPr>
            <a:r>
              <a:rPr lang="en-US" sz="1100" dirty="0" err="1">
                <a:solidFill>
                  <a:schemeClr val="accent1"/>
                </a:solidFill>
                <a:latin typeface="Times New Roman" panose="02020603050405020304" pitchFamily="18" charset="0"/>
              </a:rPr>
              <a:t>structureMolecularWeight</a:t>
            </a:r>
            <a:r>
              <a:rPr lang="en-US" sz="1100" dirty="0">
                <a:solidFill>
                  <a:schemeClr val="accent1"/>
                </a:solidFill>
                <a:latin typeface="Times New Roman" panose="02020603050405020304" pitchFamily="18" charset="0"/>
              </a:rPr>
              <a:t> </a:t>
            </a:r>
          </a:p>
        </p:txBody>
      </p:sp>
      <p:sp>
        <p:nvSpPr>
          <p:cNvPr id="5" name="Slide Number Placeholder 4">
            <a:extLst>
              <a:ext uri="{FF2B5EF4-FFF2-40B4-BE49-F238E27FC236}">
                <a16:creationId xmlns:a16="http://schemas.microsoft.com/office/drawing/2014/main" id="{ADA1E2FC-4816-5BC8-F70B-D092D4A3D4B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9</a:t>
            </a:fld>
            <a:endParaRPr lang="en-US">
              <a:solidFill>
                <a:schemeClr val="tx1">
                  <a:alpha val="80000"/>
                </a:schemeClr>
              </a:solidFill>
            </a:endParaRPr>
          </a:p>
        </p:txBody>
      </p:sp>
      <p:sp>
        <p:nvSpPr>
          <p:cNvPr id="21" name="Content Placeholder 23">
            <a:extLst>
              <a:ext uri="{FF2B5EF4-FFF2-40B4-BE49-F238E27FC236}">
                <a16:creationId xmlns:a16="http://schemas.microsoft.com/office/drawing/2014/main" id="{433707DD-4C79-58BB-C480-97E5E5F5CD8D}"/>
              </a:ext>
            </a:extLst>
          </p:cNvPr>
          <p:cNvSpPr txBox="1">
            <a:spLocks/>
          </p:cNvSpPr>
          <p:nvPr/>
        </p:nvSpPr>
        <p:spPr>
          <a:xfrm>
            <a:off x="9065980" y="4508500"/>
            <a:ext cx="1543898" cy="1998712"/>
          </a:xfrm>
          <a:prstGeom prst="rect">
            <a:avLst/>
          </a:prstGeom>
        </p:spPr>
        <p:txBody>
          <a:bodyPr vert="horz" wrap="square" lIns="0" tIns="0" rIns="0" bIns="0" rtlCol="0" anchor="t">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8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0"/>
              </a:spcAft>
              <a:buClrTx/>
              <a:buSzPts val="400"/>
              <a:buNone/>
            </a:pPr>
            <a:r>
              <a:rPr lang="en-US" sz="1100" dirty="0" err="1">
                <a:solidFill>
                  <a:schemeClr val="accent1"/>
                </a:solidFill>
                <a:latin typeface="Times New Roman" panose="02020603050405020304" pitchFamily="18" charset="0"/>
              </a:rPr>
              <a:t>crystallizationMethod</a:t>
            </a:r>
            <a:r>
              <a:rPr lang="en-US" sz="1100" dirty="0">
                <a:solidFill>
                  <a:schemeClr val="accent1"/>
                </a:solidFill>
                <a:latin typeface="Times New Roman" panose="02020603050405020304" pitchFamily="18" charset="0"/>
              </a:rPr>
              <a:t> </a:t>
            </a:r>
            <a:r>
              <a:rPr lang="en-US" sz="1100" dirty="0" err="1">
                <a:solidFill>
                  <a:schemeClr val="accent1"/>
                </a:solidFill>
                <a:latin typeface="Times New Roman" panose="02020603050405020304" pitchFamily="18" charset="0"/>
              </a:rPr>
              <a:t>densityMatthews</a:t>
            </a:r>
            <a:r>
              <a:rPr lang="en-US" sz="1100" dirty="0">
                <a:solidFill>
                  <a:schemeClr val="accent1"/>
                </a:solidFill>
                <a:latin typeface="Times New Roman" panose="02020603050405020304" pitchFamily="18" charset="0"/>
              </a:rPr>
              <a:t> </a:t>
            </a:r>
            <a:r>
              <a:rPr lang="en-US" sz="1100" dirty="0" err="1">
                <a:solidFill>
                  <a:schemeClr val="accent1"/>
                </a:solidFill>
                <a:latin typeface="Times New Roman" panose="02020603050405020304" pitchFamily="18" charset="0"/>
              </a:rPr>
              <a:t>densityPercentSol</a:t>
            </a:r>
            <a:r>
              <a:rPr lang="en-US" sz="1100" dirty="0">
                <a:solidFill>
                  <a:schemeClr val="accent1"/>
                </a:solidFill>
                <a:latin typeface="Times New Roman" panose="02020603050405020304" pitchFamily="18" charset="0"/>
              </a:rPr>
              <a:t> </a:t>
            </a:r>
            <a:r>
              <a:rPr lang="en-US" sz="1100" dirty="0" err="1">
                <a:solidFill>
                  <a:schemeClr val="accent1"/>
                </a:solidFill>
                <a:latin typeface="Times New Roman" panose="02020603050405020304" pitchFamily="18" charset="0"/>
              </a:rPr>
              <a:t>pdbxDetails</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ClrTx/>
              <a:buSzPts val="400"/>
              <a:buNone/>
            </a:pPr>
            <a:r>
              <a:rPr lang="en-US" sz="1100" dirty="0" err="1">
                <a:solidFill>
                  <a:schemeClr val="accent1"/>
                </a:solidFill>
                <a:latin typeface="Times New Roman" panose="02020603050405020304" pitchFamily="18" charset="0"/>
              </a:rPr>
              <a:t>phValue</a:t>
            </a:r>
            <a:r>
              <a:rPr lang="en-US" sz="1100" dirty="0">
                <a:solidFill>
                  <a:schemeClr val="accent1"/>
                </a:solidFill>
                <a:latin typeface="Times New Roman" panose="02020603050405020304" pitchFamily="18" charset="0"/>
              </a:rPr>
              <a:t> </a:t>
            </a:r>
          </a:p>
          <a:p>
            <a:pPr marL="0" indent="0">
              <a:lnSpc>
                <a:spcPct val="150000"/>
              </a:lnSpc>
              <a:spcBef>
                <a:spcPts val="0"/>
              </a:spcBef>
              <a:spcAft>
                <a:spcPts val="0"/>
              </a:spcAft>
              <a:buClrTx/>
              <a:buSzPts val="400"/>
              <a:buNone/>
            </a:pPr>
            <a:r>
              <a:rPr lang="en-US" sz="1100" dirty="0" err="1">
                <a:solidFill>
                  <a:schemeClr val="accent1"/>
                </a:solidFill>
                <a:latin typeface="Times New Roman" panose="02020603050405020304" pitchFamily="18" charset="0"/>
              </a:rPr>
              <a:t>publicationYear</a:t>
            </a:r>
            <a:endParaRPr lang="en-US" sz="1100" dirty="0">
              <a:solidFill>
                <a:schemeClr val="accent1"/>
              </a:solidFill>
              <a:latin typeface="Times New Roman" panose="02020603050405020304" pitchFamily="18" charset="0"/>
            </a:endParaRPr>
          </a:p>
        </p:txBody>
      </p:sp>
    </p:spTree>
    <p:extLst>
      <p:ext uri="{BB962C8B-B14F-4D97-AF65-F5344CB8AC3E}">
        <p14:creationId xmlns:p14="http://schemas.microsoft.com/office/powerpoint/2010/main" val="175502760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5971126-b8a1-464e-886d-e3c03614eb6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Έγγραφο" ma:contentTypeID="0x010100FDE0CAC38503FF47AD4F69038B864C8A" ma:contentTypeVersion="10" ma:contentTypeDescription="Δημιουργία νέου εγγράφου" ma:contentTypeScope="" ma:versionID="c4e5b03f6ab10fd08d028141f5b43046">
  <xsd:schema xmlns:xsd="http://www.w3.org/2001/XMLSchema" xmlns:xs="http://www.w3.org/2001/XMLSchema" xmlns:p="http://schemas.microsoft.com/office/2006/metadata/properties" xmlns:ns3="07467a6a-8de2-4987-833b-e27912b14dff" xmlns:ns4="55971126-b8a1-464e-886d-e3c03614eb63" targetNamespace="http://schemas.microsoft.com/office/2006/metadata/properties" ma:root="true" ma:fieldsID="49a047a28af7221c29544db09ce98505" ns3:_="" ns4:_="">
    <xsd:import namespace="07467a6a-8de2-4987-833b-e27912b14dff"/>
    <xsd:import namespace="55971126-b8a1-464e-886d-e3c03614eb6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467a6a-8de2-4987-833b-e27912b14dff" elementFormDefault="qualified">
    <xsd:import namespace="http://schemas.microsoft.com/office/2006/documentManagement/types"/>
    <xsd:import namespace="http://schemas.microsoft.com/office/infopath/2007/PartnerControls"/>
    <xsd:element name="SharedWithUsers" ma:index="8"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Κοινή χρήση με λεπτομέρειες" ma:internalName="SharedWithDetails" ma:readOnly="true">
      <xsd:simpleType>
        <xsd:restriction base="dms:Note">
          <xsd:maxLength value="255"/>
        </xsd:restriction>
      </xsd:simpleType>
    </xsd:element>
    <xsd:element name="SharingHintHash" ma:index="10" nillable="true" ma:displayName="Κοινή χρήση κατακερματισμού υπόδειξης"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971126-b8a1-464e-886d-e3c03614eb6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5971126-b8a1-464e-886d-e3c03614eb63"/>
    <ds:schemaRef ds:uri="http://purl.org/dc/dcmitype/"/>
    <ds:schemaRef ds:uri="07467a6a-8de2-4987-833b-e27912b14dff"/>
    <ds:schemaRef ds:uri="http://www.w3.org/XML/1998/namespace"/>
  </ds:schemaRefs>
</ds:datastoreItem>
</file>

<file path=customXml/itemProps3.xml><?xml version="1.0" encoding="utf-8"?>
<ds:datastoreItem xmlns:ds="http://schemas.openxmlformats.org/officeDocument/2006/customXml" ds:itemID="{85E35857-FB38-4142-B38A-86BC102939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467a6a-8de2-4987-833b-e27912b14dff"/>
    <ds:schemaRef ds:uri="55971126-b8a1-464e-886d-e3c03614eb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{02AA2F8E-C1C3-4D55-B5C4-939F69393AF4}tf33713516_win32</Template>
  <TotalTime>68</TotalTime>
  <Words>775</Words>
  <Application>Microsoft Office PowerPoint</Application>
  <PresentationFormat>Widescreen</PresentationFormat>
  <Paragraphs>114</Paragraphs>
  <Slides>17</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Consolas</vt:lpstr>
      <vt:lpstr>Gill Sans MT</vt:lpstr>
      <vt:lpstr>Times New Roman</vt:lpstr>
      <vt:lpstr>Walbaum Display</vt:lpstr>
      <vt:lpstr>zeitung</vt:lpstr>
      <vt:lpstr>3DFloatVTI</vt:lpstr>
      <vt:lpstr>ΠΡΟΓΡΑΜΜΑΤΙΣΤΙΚΗΣ ΕΡΓΑΣΙΑΣ 2022-23</vt:lpstr>
      <vt:lpstr>Agenda</vt:lpstr>
      <vt:lpstr>Περιγραφή και χρησιμότητα της εφαρμογής</vt:lpstr>
      <vt:lpstr>Επιλογή Συστήματος NoSQLΒΔ</vt:lpstr>
      <vt:lpstr>PowerPoint Presentation</vt:lpstr>
      <vt:lpstr>PowerPoint Presentation</vt:lpstr>
      <vt:lpstr>Δημιουργία δεδομένων με χρήση datagenerator ή ανεύρεση έτοιμων δεδομένων.</vt:lpstr>
      <vt:lpstr>PowerPoint Presentation</vt:lpstr>
      <vt:lpstr>pdb_no_dups</vt:lpstr>
      <vt:lpstr>Tρέξιμο του κώδικα.</vt:lpstr>
      <vt:lpstr>Παρουσίαση ερωτημάτων.</vt:lpstr>
      <vt:lpstr>PowerPoint Presentation</vt:lpstr>
      <vt:lpstr>PowerPoint Presentation</vt:lpstr>
      <vt:lpstr>PowerPoint Presentation</vt:lpstr>
      <vt:lpstr>PowerPoint Presentation</vt:lpstr>
      <vt:lpstr>Μελλοντικές επεκτάσεις και προσθήκες.</vt:lpstr>
      <vt:lpstr>ΕΥΧΑΡΙΣΤΩ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ΠΡΟΓΡΑΜΜΑΤΙΣΤΙΚΗΣ ΕΡΓΑΣΙΑΣ 2022-23</dc:title>
  <dc:creator>TOLOUDIS PANAGIOTIS</dc:creator>
  <cp:lastModifiedBy>TOLOUDIS PANAGIOTIS</cp:lastModifiedBy>
  <cp:revision>2</cp:revision>
  <dcterms:created xsi:type="dcterms:W3CDTF">2023-04-30T10:17:41Z</dcterms:created>
  <dcterms:modified xsi:type="dcterms:W3CDTF">2023-05-04T09:30:31Z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0x010100FDE0CAC38503FF47AD4F69038B864C8A</vt:lpwstr>
  </property>
</Properties>
</file>